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357" r:id="rId3"/>
    <p:sldId id="359" r:id="rId4"/>
    <p:sldId id="361" r:id="rId5"/>
    <p:sldId id="362" r:id="rId6"/>
    <p:sldId id="363" r:id="rId7"/>
    <p:sldId id="347" r:id="rId8"/>
    <p:sldId id="369" r:id="rId9"/>
    <p:sldId id="356" r:id="rId10"/>
    <p:sldId id="354" r:id="rId11"/>
    <p:sldId id="364" r:id="rId12"/>
    <p:sldId id="346" r:id="rId13"/>
    <p:sldId id="365" r:id="rId14"/>
    <p:sldId id="349" r:id="rId15"/>
    <p:sldId id="351" r:id="rId16"/>
    <p:sldId id="352" r:id="rId17"/>
    <p:sldId id="350" r:id="rId18"/>
    <p:sldId id="380" r:id="rId19"/>
    <p:sldId id="353" r:id="rId20"/>
    <p:sldId id="367" r:id="rId21"/>
    <p:sldId id="377" r:id="rId22"/>
    <p:sldId id="33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sen" initials="NJ" lastIdx="1" clrIdx="0">
    <p:extLst/>
  </p:cmAuthor>
  <p:cmAuthor id="2" name="kibrom Hirfrfot" initials="k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B"/>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8" autoAdjust="0"/>
    <p:restoredTop sz="94660"/>
  </p:normalViewPr>
  <p:slideViewPr>
    <p:cSldViewPr>
      <p:cViewPr varScale="1">
        <p:scale>
          <a:sx n="78" d="100"/>
          <a:sy n="78" d="100"/>
        </p:scale>
        <p:origin x="365"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thniel\Dropbox\Working_papers\IBLI%20Basis%20summary\Basis%20Brief%20IBLI%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6147714722756"/>
          <c:y val="4.4783707834552253E-2"/>
          <c:w val="0.63633871796953212"/>
          <c:h val="0.76427667588542525"/>
        </c:manualLayout>
      </c:layout>
      <c:lineChart>
        <c:grouping val="standard"/>
        <c:varyColors val="0"/>
        <c:ser>
          <c:idx val="1"/>
          <c:order val="0"/>
          <c:tx>
            <c:strRef>
              <c:f>Sheet1!$S$7</c:f>
              <c:strCache>
                <c:ptCount val="1"/>
                <c:pt idx="0">
                  <c:v>Marsabit Cumulative Adoption (2010-2013)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Sheet1!$S$8:$S$15</c:f>
              <c:numCache>
                <c:formatCode>0%</c:formatCode>
                <c:ptCount val="8"/>
                <c:pt idx="0">
                  <c:v>0.31219512195121951</c:v>
                </c:pt>
                <c:pt idx="1">
                  <c:v>0.31219512195121951</c:v>
                </c:pt>
                <c:pt idx="2">
                  <c:v>0.4</c:v>
                </c:pt>
                <c:pt idx="3">
                  <c:v>0.48170731707317072</c:v>
                </c:pt>
                <c:pt idx="4">
                  <c:v>0.48170731707317072</c:v>
                </c:pt>
                <c:pt idx="5">
                  <c:v>0.50609756097560976</c:v>
                </c:pt>
                <c:pt idx="6">
                  <c:v>0.52195121951219514</c:v>
                </c:pt>
                <c:pt idx="7">
                  <c:v>0.53292682926829271</c:v>
                </c:pt>
              </c:numCache>
            </c:numRef>
          </c:val>
          <c:smooth val="0"/>
        </c:ser>
        <c:ser>
          <c:idx val="0"/>
          <c:order val="1"/>
          <c:tx>
            <c:strRef>
              <c:f>Sheet1!$T$7</c:f>
              <c:strCache>
                <c:ptCount val="1"/>
                <c:pt idx="0">
                  <c:v>Marsabit Cumulative Disadoption</c:v>
                </c:pt>
              </c:strCache>
            </c:strRef>
          </c:tx>
          <c:spPr>
            <a:ln w="28575" cap="rnd">
              <a:solidFill>
                <a:schemeClr val="accent1"/>
              </a:solidFill>
              <a:prstDash val="sysDot"/>
              <a:round/>
            </a:ln>
            <a:effectLst/>
          </c:spPr>
          <c:marker>
            <c:symbol val="x"/>
            <c:size val="7"/>
            <c:spPr>
              <a:noFill/>
              <a:ln w="19050">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Sheet1!$T$8:$T$15</c:f>
              <c:numCache>
                <c:formatCode>General</c:formatCode>
                <c:ptCount val="8"/>
                <c:pt idx="2" formatCode="0%">
                  <c:v>0.23780487804878048</c:v>
                </c:pt>
                <c:pt idx="3" formatCode="0%">
                  <c:v>0.20487804878048779</c:v>
                </c:pt>
                <c:pt idx="4" formatCode="0%">
                  <c:v>0.31829268292682927</c:v>
                </c:pt>
                <c:pt idx="5" formatCode="0%">
                  <c:v>0.40853658536585363</c:v>
                </c:pt>
                <c:pt idx="6" formatCode="0%">
                  <c:v>0.37682926829268293</c:v>
                </c:pt>
                <c:pt idx="7" formatCode="0%">
                  <c:v>0.43170731707317073</c:v>
                </c:pt>
              </c:numCache>
            </c:numRef>
          </c:val>
          <c:smooth val="0"/>
        </c:ser>
        <c:ser>
          <c:idx val="2"/>
          <c:order val="2"/>
          <c:tx>
            <c:strRef>
              <c:f>Sheet1!$U$7</c:f>
              <c:strCache>
                <c:ptCount val="1"/>
                <c:pt idx="0">
                  <c:v>Borana Cumulative Adoption (2012-2014)</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Sheet1!$U$8:$U$15</c:f>
              <c:numCache>
                <c:formatCode>0%</c:formatCode>
                <c:ptCount val="8"/>
                <c:pt idx="0">
                  <c:v>0.28016359918200406</c:v>
                </c:pt>
                <c:pt idx="1">
                  <c:v>0.40081799591002043</c:v>
                </c:pt>
                <c:pt idx="2">
                  <c:v>0.44171779141104295</c:v>
                </c:pt>
                <c:pt idx="3">
                  <c:v>0.47239263803680981</c:v>
                </c:pt>
              </c:numCache>
            </c:numRef>
          </c:val>
          <c:smooth val="0"/>
        </c:ser>
        <c:ser>
          <c:idx val="3"/>
          <c:order val="3"/>
          <c:tx>
            <c:strRef>
              <c:f>Sheet1!$V$7</c:f>
              <c:strCache>
                <c:ptCount val="1"/>
                <c:pt idx="0">
                  <c:v>Borana Cumulative Disadoption</c:v>
                </c:pt>
              </c:strCache>
            </c:strRef>
          </c:tx>
          <c:spPr>
            <a:ln w="25400" cap="rnd">
              <a:solidFill>
                <a:schemeClr val="accent6">
                  <a:lumMod val="75000"/>
                </a:schemeClr>
              </a:solidFill>
              <a:prstDash val="sysDot"/>
              <a:round/>
            </a:ln>
            <a:effectLst/>
          </c:spPr>
          <c:marker>
            <c:symbol val="x"/>
            <c:size val="7"/>
            <c:spPr>
              <a:noFill/>
              <a:ln w="19050">
                <a:solidFill>
                  <a:schemeClr val="accent6">
                    <a:lumMod val="75000"/>
                  </a:schemeClr>
                </a:solidFill>
                <a:prstDash val="solid"/>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Sheet1!$V$8:$V$15</c:f>
              <c:numCache>
                <c:formatCode>General</c:formatCode>
                <c:ptCount val="8"/>
                <c:pt idx="2" formatCode="0%">
                  <c:v>0.20858895705521471</c:v>
                </c:pt>
                <c:pt idx="3" formatCode="0%">
                  <c:v>0.31697341513292432</c:v>
                </c:pt>
              </c:numCache>
            </c:numRef>
          </c:val>
          <c:smooth val="0"/>
        </c:ser>
        <c:dLbls>
          <c:showLegendKey val="0"/>
          <c:showVal val="0"/>
          <c:showCatName val="0"/>
          <c:showSerName val="0"/>
          <c:showPercent val="0"/>
          <c:showBubbleSize val="0"/>
        </c:dLbls>
        <c:marker val="1"/>
        <c:smooth val="0"/>
        <c:axId val="341356080"/>
        <c:axId val="515674496"/>
      </c:lineChart>
      <c:catAx>
        <c:axId val="3413560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Semi-Annual sales Season Since Product Launch</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5674496"/>
        <c:crosses val="autoZero"/>
        <c:auto val="1"/>
        <c:lblAlgn val="ctr"/>
        <c:lblOffset val="100"/>
        <c:noMultiLvlLbl val="0"/>
      </c:catAx>
      <c:valAx>
        <c:axId val="51567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Rate Among </a:t>
                </a:r>
                <a:r>
                  <a:rPr lang="en-US" sz="1200" baseline="0">
                    <a:solidFill>
                      <a:schemeClr val="tx1"/>
                    </a:solidFill>
                  </a:rPr>
                  <a:t>Survey Houeholds (%)</a:t>
                </a:r>
                <a:endParaRPr lang="en-US" sz="120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1356080"/>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ayout>
        <c:manualLayout>
          <c:xMode val="edge"/>
          <c:yMode val="edge"/>
          <c:x val="0.75803985898821469"/>
          <c:y val="4.1727609792416138E-2"/>
          <c:w val="0.22638657300190418"/>
          <c:h val="0.81298034002530029"/>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C17A48-D010-4B40-AE19-2B0C870EC395}" type="datetimeFigureOut">
              <a:rPr lang="en-US"/>
              <a:pPr>
                <a:defRPr/>
              </a:pPr>
              <a:t>12/1/2015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F3135D7-3DA5-4D8A-9165-485219211242}" type="slidenum">
              <a:rPr lang="en-US"/>
              <a:pPr>
                <a:defRPr/>
              </a:pPr>
              <a:t>‹#›</a:t>
            </a:fld>
            <a:endParaRPr lang="en-US" dirty="0"/>
          </a:p>
        </p:txBody>
      </p:sp>
    </p:spTree>
    <p:extLst>
      <p:ext uri="{BB962C8B-B14F-4D97-AF65-F5344CB8AC3E}">
        <p14:creationId xmlns:p14="http://schemas.microsoft.com/office/powerpoint/2010/main" val="453853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27482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54779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74731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061317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915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915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96297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5846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17734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263263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084978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177345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30" tIns="45715" rIns="91430" bIns="45715" anchor="b"/>
          <a:lstStyle/>
          <a:p>
            <a:pPr algn="r" defTabSz="865188"/>
            <a:fld id="{AD05091E-21BF-46CD-9A65-B577D1393174}" type="slidenum">
              <a:rPr lang="es-ES" sz="1300">
                <a:latin typeface="Times New Roman" pitchFamily="18" charset="0"/>
              </a:rPr>
              <a:pPr algn="r" defTabSz="865188"/>
              <a:t>22</a:t>
            </a:fld>
            <a:endParaRPr lang="es-ES" sz="1300">
              <a:latin typeface="Times New Roman" pitchFamily="18" charset="0"/>
            </a:endParaRPr>
          </a:p>
        </p:txBody>
      </p:sp>
      <p:sp>
        <p:nvSpPr>
          <p:cNvPr id="6041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3213"/>
          </a:xfrm>
          <a:noFill/>
        </p:spPr>
        <p:txBody>
          <a:bodyPr wrap="square" lIns="91430" tIns="45715" rIns="91430" bIns="45715" numCol="1" anchor="t" anchorCtr="0" compatLnSpc="1">
            <a:prstTxWarp prst="textNoShape">
              <a:avLst/>
            </a:prstTxWarp>
          </a:bodyPr>
          <a:lstStyle/>
          <a:p>
            <a:pPr eaLnBrk="1" hangingPunct="1"/>
            <a:endParaRPr lang="es-ES" smtClean="0"/>
          </a:p>
        </p:txBody>
      </p:sp>
    </p:spTree>
    <p:extLst>
      <p:ext uri="{BB962C8B-B14F-4D97-AF65-F5344CB8AC3E}">
        <p14:creationId xmlns:p14="http://schemas.microsoft.com/office/powerpoint/2010/main" val="257119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94347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64730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22516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38111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82963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A6B181-3069-4377-B4D6-77150BF4D133}"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DEB63-0872-4BBA-B416-8E74F348AD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9F35F4-6851-45EF-B127-D3FDDE2C70E7}"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DFFB-AFF8-4811-A49A-E8AD5395DB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6525CD-C514-4F86-97DD-E7FF43D84A91}"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81869-A094-4AFC-B47C-F57053FFBE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A1C26C-499B-4E5D-915C-A89566355E58}"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9EC6C-2FCD-4AAB-8538-C2696EDF8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C7B5DE-6954-452F-9D78-460249942938}"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C3452-3287-4B83-8290-DCC3DCA2DF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FF2A66-3B6A-4915-8CEC-D9F3057EF57D}" type="datetimeFigureOut">
              <a:rPr lang="en-US"/>
              <a:pPr>
                <a:defRPr/>
              </a:pPr>
              <a:t>12/1/2015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8E70B3-10C8-4ACC-BF02-6BC285557C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320DDD-5AFB-4F8D-8304-B32DB4C50DCF}" type="datetimeFigureOut">
              <a:rPr lang="en-US"/>
              <a:pPr>
                <a:defRPr/>
              </a:pPr>
              <a:t>12/1/2015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E24DD5-3849-4605-9509-E29A85000D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5CAB90-CF3C-40E6-AE90-3A13C8602B01}" type="datetimeFigureOut">
              <a:rPr lang="en-US"/>
              <a:pPr>
                <a:defRPr/>
              </a:pPr>
              <a:t>12/1/2015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7F6B76-1AA2-47C6-9CB5-1019B110A2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6FFF05-B77F-455B-B7D0-24B883D54827}" type="datetimeFigureOut">
              <a:rPr lang="en-US"/>
              <a:pPr>
                <a:defRPr/>
              </a:pPr>
              <a:t>12/1/2015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53EF57-D3AE-41C9-A436-06CD84C6C8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55BF87-5D63-4AAC-B26E-2E89BFD847D5}" type="datetimeFigureOut">
              <a:rPr lang="en-US"/>
              <a:pPr>
                <a:defRPr/>
              </a:pPr>
              <a:t>12/1/2015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3A01F-9136-41FB-8FA2-4E2EE416AD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4D08-4E79-4142-BD72-E62C05F81B36}" type="datetimeFigureOut">
              <a:rPr lang="en-US"/>
              <a:pPr>
                <a:defRPr/>
              </a:pPr>
              <a:t>12/1/2015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2D25D8-19B6-4EC4-9A9E-D97AA52FE2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4593F-F91C-4AA3-9ADE-D1A032C30316}" type="datetimeFigureOut">
              <a:rPr lang="en-US"/>
              <a:pPr>
                <a:defRPr/>
              </a:pPr>
              <a:t>12/1/2015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E1B14A-CDB6-46BA-9A56-9C82B2090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53200"/>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138113" y="161925"/>
            <a:ext cx="8839200" cy="3495675"/>
          </a:xfrm>
          <a:prstGeom prst="rect">
            <a:avLst/>
          </a:prstGeom>
          <a:solidFill>
            <a:srgbClr val="B31B1B"/>
          </a:solidFill>
          <a:ln>
            <a:solidFill>
              <a:srgbClr val="B3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1" name="Picture 2"/>
          <p:cNvPicPr>
            <a:picLocks noChangeAspect="1" noChangeArrowheads="1"/>
          </p:cNvPicPr>
          <p:nvPr/>
        </p:nvPicPr>
        <p:blipFill>
          <a:blip r:embed="rId3" cstate="print"/>
          <a:srcRect l="12500" t="11458" r="62500" b="79536"/>
          <a:stretch>
            <a:fillRect/>
          </a:stretch>
        </p:blipFill>
        <p:spPr bwMode="auto">
          <a:xfrm>
            <a:off x="204788" y="230188"/>
            <a:ext cx="3376612" cy="912812"/>
          </a:xfrm>
          <a:prstGeom prst="rect">
            <a:avLst/>
          </a:prstGeom>
          <a:noFill/>
          <a:ln w="9525">
            <a:noFill/>
            <a:miter lim="800000"/>
            <a:headEnd/>
            <a:tailEnd/>
          </a:ln>
        </p:spPr>
      </p:pic>
      <p:sp>
        <p:nvSpPr>
          <p:cNvPr id="14342" name="TextBox 8"/>
          <p:cNvSpPr txBox="1">
            <a:spLocks noChangeArrowheads="1"/>
          </p:cNvSpPr>
          <p:nvPr/>
        </p:nvSpPr>
        <p:spPr bwMode="auto">
          <a:xfrm>
            <a:off x="133350" y="1143000"/>
            <a:ext cx="8839200" cy="2554545"/>
          </a:xfrm>
          <a:prstGeom prst="rect">
            <a:avLst/>
          </a:prstGeom>
          <a:noFill/>
          <a:ln w="9525">
            <a:noFill/>
            <a:miter lim="800000"/>
            <a:headEnd/>
            <a:tailEnd/>
          </a:ln>
        </p:spPr>
        <p:txBody>
          <a:bodyPr>
            <a:spAutoFit/>
          </a:bodyPr>
          <a:lstStyle/>
          <a:p>
            <a:pPr algn="ctr"/>
            <a:r>
              <a:rPr lang="en-US" sz="4000" dirty="0">
                <a:solidFill>
                  <a:schemeClr val="bg1"/>
                </a:solidFill>
              </a:rPr>
              <a:t>The Favorable Impact of Index-Based Livestock Insurance (IBLI): Results among Ethiopian and Kenyan Pastoralists</a:t>
            </a:r>
            <a:endParaRPr lang="en-US" sz="4000" b="1" dirty="0">
              <a:solidFill>
                <a:schemeClr val="bg1"/>
              </a:solidFill>
              <a:latin typeface="+mn-lt"/>
            </a:endParaRPr>
          </a:p>
        </p:txBody>
      </p:sp>
      <p:sp>
        <p:nvSpPr>
          <p:cNvPr id="14343" name="TextBox 9"/>
          <p:cNvSpPr txBox="1">
            <a:spLocks noChangeArrowheads="1"/>
          </p:cNvSpPr>
          <p:nvPr/>
        </p:nvSpPr>
        <p:spPr bwMode="auto">
          <a:xfrm>
            <a:off x="195882" y="4429559"/>
            <a:ext cx="8686800" cy="3139321"/>
          </a:xfrm>
          <a:prstGeom prst="rect">
            <a:avLst/>
          </a:prstGeom>
          <a:noFill/>
          <a:ln w="9525">
            <a:noFill/>
            <a:miter lim="800000"/>
            <a:headEnd/>
            <a:tailEnd/>
          </a:ln>
        </p:spPr>
        <p:txBody>
          <a:bodyPr>
            <a:spAutoFit/>
          </a:bodyPr>
          <a:lstStyle/>
          <a:p>
            <a:pPr algn="ctr"/>
            <a:r>
              <a:rPr lang="en-US" sz="2800" b="1" dirty="0" smtClean="0">
                <a:latin typeface="Arial" panose="020B0604020202020204" pitchFamily="34" charset="0"/>
                <a:cs typeface="Arial" panose="020B0604020202020204" pitchFamily="34" charset="0"/>
              </a:rPr>
              <a:t>Christopher B. Barrett, Cornell University</a:t>
            </a:r>
          </a:p>
          <a:p>
            <a:pPr algn="ctr"/>
            <a:r>
              <a:rPr lang="en-US" sz="2800" b="1" dirty="0" smtClean="0">
                <a:latin typeface="Arial" panose="020B0604020202020204" pitchFamily="34" charset="0"/>
                <a:cs typeface="Arial" panose="020B0604020202020204" pitchFamily="34" charset="0"/>
              </a:rPr>
              <a:t>Workshop on </a:t>
            </a:r>
            <a:r>
              <a:rPr lang="en-US" sz="2800" b="1" dirty="0">
                <a:latin typeface="Arial" panose="020B0604020202020204" pitchFamily="34" charset="0"/>
                <a:cs typeface="Arial" panose="020B0604020202020204" pitchFamily="34" charset="0"/>
              </a:rPr>
              <a:t>Innovations in Index Insurance to Promote Agricultural and Livestock Development in Ethiopia</a:t>
            </a:r>
            <a:endParaRPr lang="en-US" sz="2800" b="1" dirty="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Addis Ababa, Ethiopia, December 3</a:t>
            </a:r>
            <a:r>
              <a:rPr lang="en-US" sz="2800" b="1" dirty="0" smtClean="0">
                <a:latin typeface="Arial" panose="020B0604020202020204" pitchFamily="34" charset="0"/>
                <a:cs typeface="Arial" panose="020B0604020202020204" pitchFamily="34" charset="0"/>
              </a:rPr>
              <a:t>, 2015</a:t>
            </a:r>
          </a:p>
          <a:p>
            <a:pPr algn="ctr"/>
            <a:endParaRPr lang="en-US" sz="2800" b="1" dirty="0">
              <a:latin typeface="+mj-lt"/>
            </a:endParaRPr>
          </a:p>
          <a:p>
            <a:pPr algn="ctr"/>
            <a:endParaRPr lang="en-US" sz="30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 </a:t>
            </a:r>
            <a:r>
              <a:rPr lang="en-US" b="1" dirty="0" err="1" smtClean="0">
                <a:solidFill>
                  <a:schemeClr val="bg1"/>
                </a:solidFill>
              </a:rPr>
              <a:t>Mude</a:t>
            </a:r>
            <a:r>
              <a:rPr lang="en-US" b="1" dirty="0" smtClean="0">
                <a:solidFill>
                  <a:schemeClr val="bg1"/>
                </a:solidFill>
              </a:rPr>
              <a:t> 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Significant Basis Risk Remains</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43928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Covariate risk is important but household losses vary a lot …</a:t>
            </a:r>
            <a:endParaRPr lang="en-US" sz="2400" b="1" dirty="0">
              <a:latin typeface="+mn-lt"/>
              <a:cs typeface="Arial" pitchFamily="34" charset="0"/>
            </a:endParaRPr>
          </a:p>
        </p:txBody>
      </p:sp>
      <p:sp>
        <p:nvSpPr>
          <p:cNvPr id="2" name="TextBox 1"/>
          <p:cNvSpPr txBox="1"/>
          <p:nvPr/>
        </p:nvSpPr>
        <p:spPr>
          <a:xfrm>
            <a:off x="6400800" y="6397823"/>
            <a:ext cx="2743200" cy="307777"/>
          </a:xfrm>
          <a:prstGeom prst="rect">
            <a:avLst/>
          </a:prstGeom>
          <a:noFill/>
        </p:spPr>
        <p:txBody>
          <a:bodyPr wrap="square" rtlCol="0">
            <a:spAutoFit/>
          </a:bodyPr>
          <a:lstStyle/>
          <a:p>
            <a:r>
              <a:rPr lang="en-US" sz="1400" dirty="0" smtClean="0">
                <a:latin typeface="+mn-lt"/>
              </a:rPr>
              <a:t>Jensen, Barrett &amp; Mude 2014</a:t>
            </a:r>
            <a:endParaRPr lang="en-US" sz="1400" dirty="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3" y="1749180"/>
            <a:ext cx="4170487" cy="2822820"/>
          </a:xfrm>
          <a:prstGeom prst="rect">
            <a:avLst/>
          </a:prstGeom>
        </p:spPr>
      </p:pic>
      <p:sp>
        <p:nvSpPr>
          <p:cNvPr id="11" name="Rectangle 3"/>
          <p:cNvSpPr>
            <a:spLocks noChangeArrowheads="1"/>
          </p:cNvSpPr>
          <p:nvPr/>
        </p:nvSpPr>
        <p:spPr bwMode="auto">
          <a:xfrm>
            <a:off x="278890" y="4569052"/>
            <a:ext cx="426333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zh-CN" sz="900" b="1" dirty="0">
                <a:latin typeface="Arial" pitchFamily="34" charset="0"/>
                <a:ea typeface="SimSun" panose="02010600030101010101" pitchFamily="2" charset="-122"/>
                <a:cs typeface="Arial" pitchFamily="34" charset="0"/>
              </a:rPr>
              <a:t>Notes:</a:t>
            </a:r>
            <a:r>
              <a:rPr lang="en-US" altLang="zh-CN" sz="900" dirty="0">
                <a:latin typeface="Arial" pitchFamily="34" charset="0"/>
                <a:ea typeface="SimSun" panose="02010600030101010101" pitchFamily="2" charset="-122"/>
                <a:cs typeface="Arial" pitchFamily="34" charset="0"/>
              </a:rPr>
              <a:t> </a:t>
            </a:r>
            <a:r>
              <a:rPr lang="en-US" altLang="zh-CN" sz="900" dirty="0" smtClean="0">
                <a:latin typeface="Arial" pitchFamily="34" charset="0"/>
                <a:ea typeface="SimSun" panose="02010600030101010101" pitchFamily="2" charset="-122"/>
                <a:cs typeface="Arial" pitchFamily="34" charset="0"/>
              </a:rPr>
              <a:t>The left figure illustrates the covariate (average) loss rate in each season.  The right figure illustrates the distribution of losses within each seasons. The boxes depict the interquartile range, the upper and lower adjacent values are either 3/2 the interquartile range or the value furthest from the median. The remaining observations fall outside the adjacent values.</a:t>
            </a:r>
            <a:endParaRPr lang="en-US" altLang="zh-CN" sz="2100" dirty="0">
              <a:latin typeface="Arial" pitchFamily="34" charset="0"/>
              <a:cs typeface="Arial" pitchFamily="34" charset="0"/>
            </a:endParaRPr>
          </a:p>
        </p:txBody>
      </p:sp>
      <p:sp>
        <p:nvSpPr>
          <p:cNvPr id="13" name="Rectangle 3"/>
          <p:cNvSpPr>
            <a:spLocks noChangeArrowheads="1"/>
          </p:cNvSpPr>
          <p:nvPr/>
        </p:nvSpPr>
        <p:spPr bwMode="auto">
          <a:xfrm>
            <a:off x="4724400" y="990600"/>
            <a:ext cx="42672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and the index does not perfectly track covariate losses.</a:t>
            </a:r>
            <a:endParaRPr lang="en-US" sz="2400" dirty="0">
              <a:latin typeface="+mn-lt"/>
              <a:cs typeface="Arial" pitchFamily="34" charset="0"/>
            </a:endParaRPr>
          </a:p>
          <a:p>
            <a:pPr eaLnBrk="1" hangingPunct="1">
              <a:spcBef>
                <a:spcPts val="0"/>
              </a:spcBef>
              <a:spcAft>
                <a:spcPts val="600"/>
              </a:spcAft>
            </a:pPr>
            <a:endParaRPr lang="en-US" sz="2000" b="1" dirty="0" smtClean="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
        <p:nvSpPr>
          <p:cNvPr id="11265" name="Rectangle 1"/>
          <p:cNvSpPr>
            <a:spLocks noChangeArrowheads="1"/>
          </p:cNvSpPr>
          <p:nvPr/>
        </p:nvSpPr>
        <p:spPr bwMode="auto">
          <a:xfrm>
            <a:off x="4786630" y="4569052"/>
            <a:ext cx="3733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Notes:</a:t>
            </a: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Covariate loss-index observations are seasonal division average mortality paired with the index value for that division-season. Fitted lines and confidence intervals are generated by regressing livestock mortality rates on the index.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329945" y="5353882"/>
            <a:ext cx="8484110" cy="1292662"/>
          </a:xfrm>
          <a:prstGeom prst="rect">
            <a:avLst/>
          </a:prstGeom>
          <a:noFill/>
        </p:spPr>
        <p:txBody>
          <a:bodyPr wrap="square" rtlCol="0">
            <a:spAutoFit/>
          </a:bodyPr>
          <a:lstStyle/>
          <a:p>
            <a:r>
              <a:rPr lang="en-US" sz="2000" dirty="0" smtClean="0">
                <a:latin typeface="+mn-lt"/>
              </a:rPr>
              <a:t>- IBLI </a:t>
            </a:r>
            <a:r>
              <a:rPr lang="en-US" sz="2000" dirty="0" err="1" smtClean="0">
                <a:latin typeface="+mn-lt"/>
              </a:rPr>
              <a:t>hhs</a:t>
            </a:r>
            <a:r>
              <a:rPr lang="en-US" sz="2000" dirty="0" smtClean="0">
                <a:latin typeface="+mn-lt"/>
              </a:rPr>
              <a:t> still hold most risk</a:t>
            </a:r>
            <a:r>
              <a:rPr lang="en-US" sz="2000" dirty="0">
                <a:latin typeface="+mn-lt"/>
              </a:rPr>
              <a:t>: </a:t>
            </a:r>
            <a:r>
              <a:rPr lang="en-US" sz="2000" dirty="0" smtClean="0">
                <a:latin typeface="+mn-lt"/>
              </a:rPr>
              <a:t>62-77% of total risk exposure remains</a:t>
            </a:r>
          </a:p>
          <a:p>
            <a:r>
              <a:rPr lang="en-US" sz="2000" dirty="0" smtClean="0">
                <a:latin typeface="+mn-lt"/>
              </a:rPr>
              <a:t>- Most basis risk is idiosyncratic and random, not targetable or correctable.</a:t>
            </a:r>
          </a:p>
          <a:p>
            <a:r>
              <a:rPr lang="en-US" sz="2000" dirty="0" smtClean="0">
                <a:latin typeface="+mn-lt"/>
              </a:rPr>
              <a:t>- Significant spatial variation in covariate share – geographically target </a:t>
            </a:r>
            <a:r>
              <a:rPr lang="en-US" sz="2000" dirty="0">
                <a:latin typeface="+mn-lt"/>
              </a:rPr>
              <a:t>I</a:t>
            </a:r>
            <a:r>
              <a:rPr lang="en-US" sz="2000" dirty="0" smtClean="0">
                <a:latin typeface="+mn-lt"/>
              </a:rPr>
              <a:t>BLI?</a:t>
            </a:r>
            <a:endParaRPr lang="en-US" sz="2000" dirty="0">
              <a:latin typeface="+mn-lt"/>
            </a:endParaRPr>
          </a:p>
          <a:p>
            <a:endParaRPr lang="en-US" dirty="0"/>
          </a:p>
        </p:txBody>
      </p:sp>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630" y="1749181"/>
            <a:ext cx="3928278" cy="285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5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a:t>
            </a: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An Imperfect Product</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86600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800" b="1" dirty="0" smtClean="0">
                <a:latin typeface="+mn-lt"/>
                <a:cs typeface="Arial" pitchFamily="34" charset="0"/>
              </a:rPr>
              <a:t>Because of basis risk, esp. false negatives, IBLI cannot stochastically dominate no insurance. </a:t>
            </a:r>
            <a:endParaRPr lang="en-US" sz="2800" b="1" dirty="0">
              <a:latin typeface="+mn-lt"/>
              <a:cs typeface="Arial" pitchFamily="34" charset="0"/>
            </a:endParaRPr>
          </a:p>
        </p:txBody>
      </p:sp>
      <p:sp>
        <p:nvSpPr>
          <p:cNvPr id="2" name="TextBox 1"/>
          <p:cNvSpPr txBox="1"/>
          <p:nvPr/>
        </p:nvSpPr>
        <p:spPr>
          <a:xfrm>
            <a:off x="6705600" y="6411779"/>
            <a:ext cx="2590800" cy="307777"/>
          </a:xfrm>
          <a:prstGeom prst="rect">
            <a:avLst/>
          </a:prstGeom>
          <a:noFill/>
        </p:spPr>
        <p:txBody>
          <a:bodyPr wrap="square" rtlCol="0">
            <a:spAutoFit/>
          </a:bodyPr>
          <a:lstStyle/>
          <a:p>
            <a:r>
              <a:rPr lang="en-US" sz="1400" dirty="0" smtClean="0">
                <a:latin typeface="+mn-lt"/>
              </a:rPr>
              <a:t>Jensen, Barrett &amp; Mude 2014</a:t>
            </a:r>
            <a:endParaRPr lang="en-US" sz="1400" dirty="0">
              <a:latin typeface="+mn-lt"/>
            </a:endParaRPr>
          </a:p>
        </p:txBody>
      </p:sp>
      <p:sp>
        <p:nvSpPr>
          <p:cNvPr id="4" name="TextBox 3"/>
          <p:cNvSpPr txBox="1"/>
          <p:nvPr/>
        </p:nvSpPr>
        <p:spPr>
          <a:xfrm>
            <a:off x="367516" y="5536048"/>
            <a:ext cx="8484110" cy="1015663"/>
          </a:xfrm>
          <a:prstGeom prst="rect">
            <a:avLst/>
          </a:prstGeom>
          <a:noFill/>
        </p:spPr>
        <p:txBody>
          <a:bodyPr wrap="square" rtlCol="0">
            <a:spAutoFit/>
          </a:bodyPr>
          <a:lstStyle/>
          <a:p>
            <a:r>
              <a:rPr lang="en-US" sz="2000" dirty="0" smtClean="0">
                <a:latin typeface="+mn-lt"/>
              </a:rPr>
              <a:t>Survival rate w/o insurance (L) and net of </a:t>
            </a:r>
            <a:r>
              <a:rPr lang="en-US" sz="2000" dirty="0" err="1" smtClean="0">
                <a:latin typeface="+mn-lt"/>
              </a:rPr>
              <a:t>prem</a:t>
            </a:r>
            <a:r>
              <a:rPr lang="en-US" sz="2000" dirty="0" smtClean="0">
                <a:latin typeface="+mn-lt"/>
              </a:rPr>
              <a:t>/indemnity payments w/IBLI (R).</a:t>
            </a:r>
          </a:p>
          <a:p>
            <a:r>
              <a:rPr lang="en-US" sz="2000" dirty="0" smtClean="0">
                <a:latin typeface="+mn-lt"/>
              </a:rPr>
              <a:t>Note: 	- small probability of negative survival rates!</a:t>
            </a:r>
          </a:p>
          <a:p>
            <a:r>
              <a:rPr lang="en-US" sz="2000" dirty="0">
                <a:latin typeface="+mn-lt"/>
              </a:rPr>
              <a:t> </a:t>
            </a:r>
            <a:r>
              <a:rPr lang="en-US" sz="2000" dirty="0" smtClean="0">
                <a:latin typeface="+mn-lt"/>
              </a:rPr>
              <a:t> 	- increased dispersion of outcomes due to false payments&gt;losses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45" y="1905000"/>
            <a:ext cx="8588375" cy="37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889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8384" y="13970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Uptake Significant … But So Is </a:t>
            </a:r>
            <a:r>
              <a:rPr lang="en-US" sz="2800" b="1" dirty="0" err="1" smtClean="0">
                <a:solidFill>
                  <a:schemeClr val="bg1"/>
                </a:solidFill>
              </a:rPr>
              <a:t>Disadoption</a:t>
            </a:r>
            <a:endParaRPr lang="en-US" sz="2800" b="1" i="1" dirty="0">
              <a:solidFill>
                <a:schemeClr val="bg1"/>
              </a:solidFill>
              <a:latin typeface="Calibri" pitchFamily="34" charset="0"/>
            </a:endParaRPr>
          </a:p>
        </p:txBody>
      </p:sp>
      <p:sp>
        <p:nvSpPr>
          <p:cNvPr id="7" name="TextBox 6"/>
          <p:cNvSpPr txBox="1"/>
          <p:nvPr/>
        </p:nvSpPr>
        <p:spPr>
          <a:xfrm>
            <a:off x="257175" y="1066800"/>
            <a:ext cx="7848600" cy="1569660"/>
          </a:xfrm>
          <a:prstGeom prst="rect">
            <a:avLst/>
          </a:prstGeom>
          <a:noFill/>
        </p:spPr>
        <p:txBody>
          <a:bodyPr wrap="square" rtlCol="0">
            <a:spAutoFit/>
          </a:bodyPr>
          <a:lstStyle/>
          <a:p>
            <a:r>
              <a:rPr lang="en-US" sz="2400" dirty="0" smtClean="0">
                <a:latin typeface="+mn-lt"/>
              </a:rPr>
              <a:t>In HH surveys , </a:t>
            </a:r>
            <a:r>
              <a:rPr lang="en-US" sz="2400" dirty="0">
                <a:latin typeface="+mn-lt"/>
              </a:rPr>
              <a:t>in </a:t>
            </a:r>
            <a:r>
              <a:rPr lang="en-US" sz="2400" dirty="0" err="1">
                <a:latin typeface="+mn-lt"/>
              </a:rPr>
              <a:t>Borana</a:t>
            </a:r>
            <a:r>
              <a:rPr lang="en-US" sz="2400" dirty="0">
                <a:latin typeface="+mn-lt"/>
              </a:rPr>
              <a:t> (Ethiopia)/</a:t>
            </a:r>
            <a:r>
              <a:rPr lang="en-US" sz="2400" dirty="0" err="1">
                <a:latin typeface="+mn-lt"/>
              </a:rPr>
              <a:t>Marsabit</a:t>
            </a:r>
            <a:r>
              <a:rPr lang="en-US" sz="2400" dirty="0">
                <a:latin typeface="+mn-lt"/>
              </a:rPr>
              <a:t> (Kenya</a:t>
            </a:r>
            <a:r>
              <a:rPr lang="en-US" sz="2400" dirty="0" smtClean="0">
                <a:latin typeface="+mn-lt"/>
              </a:rPr>
              <a:t>):</a:t>
            </a:r>
            <a:endParaRPr lang="en-US" sz="2400" dirty="0">
              <a:latin typeface="+mn-lt"/>
            </a:endParaRPr>
          </a:p>
          <a:p>
            <a:pPr marL="342900" indent="-342900">
              <a:buFontTx/>
              <a:buChar char="-"/>
            </a:pPr>
            <a:r>
              <a:rPr lang="en-US" sz="2400" dirty="0" smtClean="0">
                <a:latin typeface="+mn-lt"/>
              </a:rPr>
              <a:t>47/48% ever purchased IBLI within first 4 sales periods</a:t>
            </a:r>
          </a:p>
          <a:p>
            <a:pPr marL="342900" indent="-342900">
              <a:buFontTx/>
              <a:buChar char="-"/>
            </a:pPr>
            <a:r>
              <a:rPr lang="en-US" sz="2400" dirty="0" smtClean="0">
                <a:latin typeface="+mn-lt"/>
              </a:rPr>
              <a:t>But repurchase rates low: 18-68%/16-27% </a:t>
            </a:r>
          </a:p>
          <a:p>
            <a:pPr marL="342900" indent="-342900">
              <a:buFontTx/>
              <a:buChar char="-"/>
            </a:pPr>
            <a:r>
              <a:rPr lang="en-US" sz="2400" dirty="0" smtClean="0">
                <a:latin typeface="+mn-lt"/>
              </a:rPr>
              <a:t>High rates of </a:t>
            </a:r>
            <a:r>
              <a:rPr lang="en-US" sz="2400" dirty="0" err="1" smtClean="0">
                <a:latin typeface="+mn-lt"/>
              </a:rPr>
              <a:t>disadoption</a:t>
            </a:r>
            <a:r>
              <a:rPr lang="en-US" sz="2400" dirty="0" smtClean="0">
                <a:latin typeface="+mn-lt"/>
              </a:rPr>
              <a:t> : 20/31% within 2 years</a:t>
            </a:r>
            <a:endParaRPr lang="en-US" sz="2400" dirty="0">
              <a:latin typeface="+mn-lt"/>
            </a:endParaRPr>
          </a:p>
        </p:txBody>
      </p:sp>
      <p:graphicFrame>
        <p:nvGraphicFramePr>
          <p:cNvPr id="10" name="Chart 9"/>
          <p:cNvGraphicFramePr>
            <a:graphicFrameLocks/>
          </p:cNvGraphicFramePr>
          <p:nvPr>
            <p:extLst>
              <p:ext uri="{D42A27DB-BD31-4B8C-83A1-F6EECF244321}">
                <p14:modId xmlns:p14="http://schemas.microsoft.com/office/powerpoint/2010/main" val="1196385459"/>
              </p:ext>
            </p:extLst>
          </p:nvPr>
        </p:nvGraphicFramePr>
        <p:xfrm>
          <a:off x="990600" y="2971800"/>
          <a:ext cx="7772400" cy="34813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88982" y="6400800"/>
            <a:ext cx="2425664" cy="215444"/>
          </a:xfrm>
          <a:prstGeom prst="rect">
            <a:avLst/>
          </a:prstGeom>
          <a:noFill/>
        </p:spPr>
        <p:txBody>
          <a:bodyPr wrap="none" rtlCol="0">
            <a:spAutoFit/>
          </a:bodyPr>
          <a:lstStyle/>
          <a:p>
            <a:r>
              <a:rPr lang="en-US" sz="800" dirty="0" smtClean="0"/>
              <a:t>Sample restricted to 489/820 panel households. </a:t>
            </a:r>
            <a:endParaRPr lang="en-US" sz="800" dirty="0"/>
          </a:p>
        </p:txBody>
      </p:sp>
    </p:spTree>
    <p:extLst>
      <p:ext uri="{BB962C8B-B14F-4D97-AF65-F5344CB8AC3E}">
        <p14:creationId xmlns:p14="http://schemas.microsoft.com/office/powerpoint/2010/main" val="383523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Uptake Is Also Predictable …</a:t>
            </a:r>
            <a:endParaRPr lang="en-US" sz="2800" b="1" i="1" dirty="0">
              <a:solidFill>
                <a:schemeClr val="bg1"/>
              </a:solidFill>
              <a:latin typeface="Calibri" pitchFamily="34" charset="0"/>
            </a:endParaRPr>
          </a:p>
        </p:txBody>
      </p:sp>
      <p:sp>
        <p:nvSpPr>
          <p:cNvPr id="7" name="TextBox 6"/>
          <p:cNvSpPr txBox="1"/>
          <p:nvPr/>
        </p:nvSpPr>
        <p:spPr>
          <a:xfrm>
            <a:off x="257175" y="1138535"/>
            <a:ext cx="7848600" cy="461665"/>
          </a:xfrm>
          <a:prstGeom prst="rect">
            <a:avLst/>
          </a:prstGeom>
          <a:noFill/>
        </p:spPr>
        <p:txBody>
          <a:bodyPr wrap="square" rtlCol="0">
            <a:spAutoFit/>
          </a:bodyPr>
          <a:lstStyle/>
          <a:p>
            <a:r>
              <a:rPr lang="en-US" sz="2400" dirty="0" smtClean="0">
                <a:latin typeface="+mn-lt"/>
              </a:rPr>
              <a:t>Capacity to predict uptake patterns is reasonably strong:</a:t>
            </a:r>
            <a:endParaRPr lang="en-US" sz="2400" dirty="0">
              <a:solidFill>
                <a:srgbClr val="FFFF00"/>
              </a:solidFill>
              <a:latin typeface="+mn-lt"/>
            </a:endParaRPr>
          </a:p>
        </p:txBody>
      </p:sp>
      <p:sp>
        <p:nvSpPr>
          <p:cNvPr id="2" name="TextBox 1"/>
          <p:cNvSpPr txBox="1"/>
          <p:nvPr/>
        </p:nvSpPr>
        <p:spPr>
          <a:xfrm>
            <a:off x="262572" y="4953000"/>
            <a:ext cx="4309428" cy="707886"/>
          </a:xfrm>
          <a:prstGeom prst="rect">
            <a:avLst/>
          </a:prstGeom>
          <a:noFill/>
        </p:spPr>
        <p:txBody>
          <a:bodyPr wrap="square" rtlCol="0">
            <a:spAutoFit/>
          </a:bodyPr>
          <a:lstStyle/>
          <a:p>
            <a:r>
              <a:rPr lang="en-US" sz="2000" dirty="0"/>
              <a:t>Unconditional observed </a:t>
            </a:r>
            <a:r>
              <a:rPr lang="en-US" sz="2000" dirty="0" smtClean="0"/>
              <a:t>/ </a:t>
            </a:r>
            <a:r>
              <a:rPr lang="en-US" sz="2000" dirty="0"/>
              <a:t>predicted (</a:t>
            </a:r>
            <a:r>
              <a:rPr lang="en-US" sz="2000" dirty="0" smtClean="0"/>
              <a:t>Cond. </a:t>
            </a:r>
            <a:r>
              <a:rPr lang="en-US" sz="2000" dirty="0"/>
              <a:t>FE) likelihood of </a:t>
            </a:r>
            <a:r>
              <a:rPr lang="en-US" sz="2000" dirty="0" smtClean="0"/>
              <a:t>buying </a:t>
            </a:r>
            <a:r>
              <a:rPr lang="en-US" sz="2000" dirty="0"/>
              <a:t>IBLI</a:t>
            </a:r>
          </a:p>
        </p:txBody>
      </p:sp>
      <p:sp>
        <p:nvSpPr>
          <p:cNvPr id="4" name="TextBox 3"/>
          <p:cNvSpPr txBox="1"/>
          <p:nvPr/>
        </p:nvSpPr>
        <p:spPr>
          <a:xfrm>
            <a:off x="4800600" y="4953000"/>
            <a:ext cx="4191000" cy="707886"/>
          </a:xfrm>
          <a:prstGeom prst="rect">
            <a:avLst/>
          </a:prstGeom>
          <a:noFill/>
        </p:spPr>
        <p:txBody>
          <a:bodyPr wrap="square" rtlCol="0">
            <a:spAutoFit/>
          </a:bodyPr>
          <a:lstStyle/>
          <a:p>
            <a:r>
              <a:rPr lang="en-US" sz="2000" dirty="0" smtClean="0"/>
              <a:t>Observed / </a:t>
            </a:r>
            <a:r>
              <a:rPr lang="en-US" sz="2000" dirty="0"/>
              <a:t>predicted (</a:t>
            </a:r>
            <a:r>
              <a:rPr lang="en-US" sz="2000" dirty="0" smtClean="0"/>
              <a:t>Cond. </a:t>
            </a:r>
            <a:r>
              <a:rPr lang="en-US" sz="2000" dirty="0"/>
              <a:t>FE) level of </a:t>
            </a:r>
            <a:r>
              <a:rPr lang="en-US" sz="2000" dirty="0" smtClean="0"/>
              <a:t>purchases</a:t>
            </a:r>
            <a:r>
              <a:rPr lang="en-US" sz="2000" dirty="0"/>
              <a:t> </a:t>
            </a:r>
            <a:r>
              <a:rPr lang="en-US" sz="2000" dirty="0" smtClean="0"/>
              <a:t>(|buying IBLI)</a:t>
            </a:r>
            <a:endParaRPr lang="en-US" sz="2000" dirty="0"/>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304801" y="1824335"/>
            <a:ext cx="4038599" cy="3096399"/>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4800600" y="1836406"/>
            <a:ext cx="4038601" cy="3084328"/>
          </a:xfrm>
          <a:prstGeom prst="rect">
            <a:avLst/>
          </a:prstGeom>
        </p:spPr>
      </p:pic>
    </p:spTree>
    <p:extLst>
      <p:ext uri="{BB962C8B-B14F-4D97-AF65-F5344CB8AC3E}">
        <p14:creationId xmlns:p14="http://schemas.microsoft.com/office/powerpoint/2010/main" val="2148047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r>
              <a:rPr lang="en-US" altLang="ja-JP" sz="2400" b="1" dirty="0" smtClean="0">
                <a:latin typeface="+mn-lt"/>
              </a:rPr>
              <a:t>General uptake findings — robust across specifications and surveys</a:t>
            </a:r>
          </a:p>
          <a:p>
            <a:pPr>
              <a:spcBef>
                <a:spcPts val="600"/>
              </a:spcBef>
              <a:spcAft>
                <a:spcPts val="0"/>
              </a:spcAft>
            </a:pPr>
            <a:endParaRPr lang="en-US" altLang="ja-JP" sz="2000" b="1" dirty="0" smtClean="0">
              <a:latin typeface="+mn-lt"/>
            </a:endParaRPr>
          </a:p>
          <a:p>
            <a:pPr>
              <a:spcBef>
                <a:spcPts val="600"/>
              </a:spcBef>
              <a:spcAft>
                <a:spcPts val="0"/>
              </a:spcAft>
            </a:pPr>
            <a:r>
              <a:rPr lang="en-US" altLang="ja-JP" sz="2000" b="1" dirty="0" smtClean="0">
                <a:latin typeface="+mn-lt"/>
              </a:rPr>
              <a:t>Price:</a:t>
            </a:r>
            <a:r>
              <a:rPr lang="en-US" altLang="ja-JP" sz="2000" dirty="0" smtClean="0">
                <a:latin typeface="+mn-lt"/>
              </a:rPr>
              <a:t> Responsive to premium rate (price inelastic). Price elasticity grows w/design risk. </a:t>
            </a:r>
          </a:p>
          <a:p>
            <a:pPr>
              <a:spcBef>
                <a:spcPts val="600"/>
              </a:spcBef>
              <a:spcAft>
                <a:spcPts val="0"/>
              </a:spcAft>
            </a:pPr>
            <a:r>
              <a:rPr lang="en-US" sz="2000" b="1" dirty="0" smtClean="0">
                <a:latin typeface="+mn-lt"/>
                <a:cs typeface="Arial" pitchFamily="34" charset="0"/>
              </a:rPr>
              <a:t>Design </a:t>
            </a:r>
            <a:r>
              <a:rPr lang="en-US" sz="2000" b="1" dirty="0">
                <a:latin typeface="+mn-lt"/>
                <a:cs typeface="Arial" pitchFamily="34" charset="0"/>
              </a:rPr>
              <a:t>Risk:</a:t>
            </a:r>
            <a:r>
              <a:rPr lang="en-US" sz="2000" dirty="0">
                <a:latin typeface="+mn-lt"/>
                <a:cs typeface="Arial" pitchFamily="34" charset="0"/>
              </a:rPr>
              <a:t> Design error reduces </a:t>
            </a:r>
            <a:r>
              <a:rPr lang="en-US" sz="2000" dirty="0" smtClean="0">
                <a:latin typeface="+mn-lt"/>
                <a:cs typeface="Arial" pitchFamily="34" charset="0"/>
              </a:rPr>
              <a:t>uptake; greater </a:t>
            </a:r>
            <a:r>
              <a:rPr lang="en-US" sz="2000" dirty="0">
                <a:latin typeface="+mn-lt"/>
                <a:cs typeface="Arial" pitchFamily="34" charset="0"/>
              </a:rPr>
              <a:t>effect at higher premium rates.</a:t>
            </a:r>
          </a:p>
          <a:p>
            <a:pPr>
              <a:spcBef>
                <a:spcPts val="600"/>
              </a:spcBef>
              <a:spcAft>
                <a:spcPts val="0"/>
              </a:spcAft>
            </a:pPr>
            <a:r>
              <a:rPr lang="en-US" sz="2000" b="1" dirty="0">
                <a:latin typeface="+mn-lt"/>
              </a:rPr>
              <a:t>Idiosyncratic Risk: </a:t>
            </a:r>
            <a:r>
              <a:rPr lang="en-US" sz="2000" dirty="0" err="1" smtClean="0">
                <a:latin typeface="+mn-lt"/>
              </a:rPr>
              <a:t>Hh</a:t>
            </a:r>
            <a:r>
              <a:rPr lang="en-US" sz="2000" dirty="0" smtClean="0">
                <a:latin typeface="+mn-lt"/>
              </a:rPr>
              <a:t> understanding of </a:t>
            </a:r>
            <a:r>
              <a:rPr lang="en-US" sz="2000" dirty="0">
                <a:latin typeface="+mn-lt"/>
              </a:rPr>
              <a:t>IBLI </a:t>
            </a:r>
            <a:r>
              <a:rPr lang="en-US" sz="2000" dirty="0" smtClean="0">
                <a:latin typeface="+mn-lt"/>
              </a:rPr>
              <a:t>increases effect of idiosyncratic </a:t>
            </a:r>
            <a:r>
              <a:rPr lang="en-US" sz="2000" dirty="0">
                <a:latin typeface="+mn-lt"/>
              </a:rPr>
              <a:t>risk</a:t>
            </a:r>
            <a:endParaRPr lang="en-US" altLang="ja-JP" sz="2000" dirty="0">
              <a:latin typeface="+mn-lt"/>
            </a:endParaRPr>
          </a:p>
          <a:p>
            <a:pPr>
              <a:spcBef>
                <a:spcPts val="600"/>
              </a:spcBef>
              <a:spcAft>
                <a:spcPts val="0"/>
              </a:spcAft>
            </a:pPr>
            <a:r>
              <a:rPr kumimoji="1" lang="en-US" altLang="ja-JP" sz="2000" b="1" dirty="0" smtClean="0">
                <a:latin typeface="+mn-lt"/>
                <a:cs typeface="Arial" pitchFamily="34" charset="0"/>
              </a:rPr>
              <a:t>Understanding</a:t>
            </a:r>
            <a:r>
              <a:rPr kumimoji="1" lang="en-US" altLang="ja-JP" sz="2000" b="1" dirty="0">
                <a:latin typeface="+mn-lt"/>
                <a:cs typeface="Arial" pitchFamily="34" charset="0"/>
              </a:rPr>
              <a:t>: </a:t>
            </a:r>
            <a:r>
              <a:rPr kumimoji="1" lang="en-US" altLang="ja-JP" sz="2000" dirty="0">
                <a:latin typeface="+mn-lt"/>
                <a:cs typeface="Arial" pitchFamily="34" charset="0"/>
              </a:rPr>
              <a:t>Extension/marketing improves accuracy of IBLI knowledge but no 	</a:t>
            </a:r>
            <a:r>
              <a:rPr kumimoji="1" lang="en-US" altLang="ja-JP" sz="2000" dirty="0" smtClean="0">
                <a:latin typeface="+mn-lt"/>
                <a:cs typeface="Arial" pitchFamily="34" charset="0"/>
              </a:rPr>
              <a:t>independent </a:t>
            </a:r>
            <a:r>
              <a:rPr kumimoji="1" lang="en-US" altLang="ja-JP" sz="2000" dirty="0">
                <a:latin typeface="+mn-lt"/>
                <a:cs typeface="Arial" pitchFamily="34" charset="0"/>
              </a:rPr>
              <a:t>effect of improved understanding on uptake.</a:t>
            </a:r>
          </a:p>
          <a:p>
            <a:pPr eaLnBrk="1" hangingPunct="1">
              <a:spcBef>
                <a:spcPts val="600"/>
              </a:spcBef>
              <a:spcAft>
                <a:spcPts val="0"/>
              </a:spcAft>
            </a:pPr>
            <a:r>
              <a:rPr lang="en-US" sz="2000" b="1" dirty="0" smtClean="0">
                <a:latin typeface="+mn-lt"/>
              </a:rPr>
              <a:t>Herd size: </a:t>
            </a:r>
            <a:r>
              <a:rPr lang="en-US" sz="2000" dirty="0" smtClean="0">
                <a:latin typeface="+mn-lt"/>
              </a:rPr>
              <a:t>Likelihood of uptake increasing in HH herd size</a:t>
            </a:r>
          </a:p>
          <a:p>
            <a:pPr eaLnBrk="1" hangingPunct="1">
              <a:spcBef>
                <a:spcPts val="600"/>
              </a:spcBef>
              <a:spcAft>
                <a:spcPts val="0"/>
              </a:spcAft>
            </a:pPr>
            <a:r>
              <a:rPr lang="en-US" sz="2000" b="1" dirty="0" smtClean="0">
                <a:latin typeface="+mn-lt"/>
              </a:rPr>
              <a:t>Liquidity:</a:t>
            </a:r>
            <a:r>
              <a:rPr lang="en-US" sz="2000" dirty="0" smtClean="0">
                <a:latin typeface="+mn-lt"/>
              </a:rPr>
              <a:t> IBLI purchase increasing w/HSNP participation</a:t>
            </a:r>
          </a:p>
          <a:p>
            <a:pPr eaLnBrk="1" hangingPunct="1">
              <a:spcBef>
                <a:spcPts val="600"/>
              </a:spcBef>
              <a:spcAft>
                <a:spcPts val="0"/>
              </a:spcAft>
            </a:pPr>
            <a:r>
              <a:rPr lang="en-US" sz="2000" b="1" dirty="0" err="1" smtClean="0">
                <a:latin typeface="+mn-lt"/>
              </a:rPr>
              <a:t>Intertemporal</a:t>
            </a:r>
            <a:r>
              <a:rPr lang="en-US" sz="2000" b="1" dirty="0" smtClean="0">
                <a:latin typeface="+mn-lt"/>
              </a:rPr>
              <a:t> </a:t>
            </a:r>
            <a:r>
              <a:rPr lang="en-US" sz="2000" b="1" dirty="0">
                <a:latin typeface="+mn-lt"/>
              </a:rPr>
              <a:t>Adverse Selection: </a:t>
            </a:r>
            <a:r>
              <a:rPr lang="en-US" sz="2000" dirty="0" smtClean="0">
                <a:latin typeface="+mn-lt"/>
              </a:rPr>
              <a:t>HHs buy </a:t>
            </a:r>
            <a:r>
              <a:rPr lang="en-US" sz="2000" dirty="0">
                <a:latin typeface="+mn-lt"/>
              </a:rPr>
              <a:t>less when </a:t>
            </a:r>
            <a:r>
              <a:rPr lang="en-US" sz="2000" dirty="0" smtClean="0">
                <a:latin typeface="+mn-lt"/>
              </a:rPr>
              <a:t>expecting good </a:t>
            </a:r>
            <a:r>
              <a:rPr lang="en-US" sz="2000" dirty="0">
                <a:latin typeface="+mn-lt"/>
              </a:rPr>
              <a:t>conditions.</a:t>
            </a:r>
          </a:p>
          <a:p>
            <a:pPr eaLnBrk="1" hangingPunct="1">
              <a:spcBef>
                <a:spcPts val="600"/>
              </a:spcBef>
              <a:spcAft>
                <a:spcPts val="0"/>
              </a:spcAft>
            </a:pPr>
            <a:r>
              <a:rPr lang="en-US" sz="2000" b="1" dirty="0" smtClean="0">
                <a:latin typeface="+mn-lt"/>
              </a:rPr>
              <a:t>Spatial </a:t>
            </a:r>
            <a:r>
              <a:rPr lang="en-US" sz="2000" b="1" dirty="0">
                <a:latin typeface="+mn-lt"/>
              </a:rPr>
              <a:t>Adverse </a:t>
            </a:r>
            <a:r>
              <a:rPr lang="en-US" sz="2000" b="1" dirty="0" smtClean="0">
                <a:latin typeface="+mn-lt"/>
              </a:rPr>
              <a:t>Selection: </a:t>
            </a:r>
            <a:r>
              <a:rPr lang="en-US" sz="2000" dirty="0" smtClean="0">
                <a:latin typeface="+mn-lt"/>
              </a:rPr>
              <a:t>Divisions with relatively more covariate risk see higher uptake and level of coverage increases with variation in division average losses</a:t>
            </a:r>
            <a:r>
              <a:rPr lang="en-US" sz="2000" dirty="0" smtClean="0">
                <a:latin typeface="+mn-lt"/>
                <a:cs typeface="Arial" pitchFamily="34" charset="0"/>
              </a:rPr>
              <a:t>.</a:t>
            </a:r>
          </a:p>
          <a:p>
            <a:pPr eaLnBrk="1" hangingPunct="1">
              <a:spcBef>
                <a:spcPts val="600"/>
              </a:spcBef>
              <a:spcAft>
                <a:spcPts val="0"/>
              </a:spcAft>
            </a:pPr>
            <a:r>
              <a:rPr kumimoji="1" lang="en-US" altLang="ja-JP" sz="2000" b="1" dirty="0" smtClean="0">
                <a:latin typeface="+mn-lt"/>
                <a:cs typeface="Arial" pitchFamily="34" charset="0"/>
              </a:rPr>
              <a:t>Gender</a:t>
            </a:r>
            <a:r>
              <a:rPr kumimoji="1" lang="en-US" altLang="ja-JP" sz="2000" dirty="0" smtClean="0">
                <a:latin typeface="+mn-lt"/>
                <a:cs typeface="Arial" pitchFamily="34" charset="0"/>
              </a:rPr>
              <a:t>: no gender diff in uptake. Women more sensitive to risk of new product. </a:t>
            </a:r>
            <a:endParaRPr kumimoji="1" lang="ja-JP" altLang="en-US" sz="2000" dirty="0">
              <a:latin typeface="+mn-lt"/>
            </a:endParaRPr>
          </a:p>
          <a:p>
            <a:pPr eaLnBrk="1" hangingPunct="1">
              <a:spcBef>
                <a:spcPts val="600"/>
              </a:spcBef>
              <a:spcAft>
                <a:spcPts val="0"/>
              </a:spcAft>
            </a:pPr>
            <a:endParaRPr lang="en-US" sz="2000" dirty="0" smtClean="0">
              <a:latin typeface="+mn-lt"/>
            </a:endParaRPr>
          </a:p>
        </p:txBody>
      </p:sp>
      <p:sp>
        <p:nvSpPr>
          <p:cNvPr id="8" name="TextBox 7"/>
          <p:cNvSpPr txBox="1"/>
          <p:nvPr/>
        </p:nvSpPr>
        <p:spPr>
          <a:xfrm>
            <a:off x="3276600" y="6400800"/>
            <a:ext cx="5867400" cy="307777"/>
          </a:xfrm>
          <a:prstGeom prst="rect">
            <a:avLst/>
          </a:prstGeom>
          <a:noFill/>
        </p:spPr>
        <p:txBody>
          <a:bodyPr wrap="square" rtlCol="0">
            <a:spAutoFit/>
          </a:bodyPr>
          <a:lstStyle/>
          <a:p>
            <a:r>
              <a:rPr lang="en-US" sz="1400" dirty="0" smtClean="0">
                <a:latin typeface="+mn-lt"/>
              </a:rPr>
              <a:t>Bageant &amp; Barrett 2015; </a:t>
            </a:r>
            <a:r>
              <a:rPr lang="en-US" sz="1400" dirty="0">
                <a:latin typeface="+mn-lt"/>
              </a:rPr>
              <a:t>Jensen, </a:t>
            </a:r>
            <a:r>
              <a:rPr lang="en-US" sz="1400" dirty="0" err="1">
                <a:latin typeface="+mn-lt"/>
              </a:rPr>
              <a:t>Mude</a:t>
            </a:r>
            <a:r>
              <a:rPr lang="en-US" sz="1400" dirty="0">
                <a:latin typeface="+mn-lt"/>
              </a:rPr>
              <a:t> &amp; Barrett 2014; </a:t>
            </a:r>
            <a:r>
              <a:rPr lang="en-US" sz="1400" dirty="0" smtClean="0">
                <a:latin typeface="+mn-lt"/>
              </a:rPr>
              <a:t> Takahashi et al. 2014</a:t>
            </a:r>
            <a:endParaRPr lang="en-US" sz="1400" dirty="0">
              <a:latin typeface="+mn-lt"/>
            </a:endParaRPr>
          </a:p>
        </p:txBody>
      </p:sp>
    </p:spTree>
    <p:extLst>
      <p:ext uri="{BB962C8B-B14F-4D97-AF65-F5344CB8AC3E}">
        <p14:creationId xmlns:p14="http://schemas.microsoft.com/office/powerpoint/2010/main" val="6556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152400" y="228600"/>
            <a:ext cx="8991600" cy="523220"/>
          </a:xfrm>
          <a:prstGeom prst="rect">
            <a:avLst/>
          </a:prstGeom>
          <a:noFill/>
          <a:ln w="9525">
            <a:noFill/>
            <a:miter lim="800000"/>
            <a:headEnd/>
            <a:tailEnd/>
          </a:ln>
        </p:spPr>
        <p:txBody>
          <a:bodyPr wrap="square">
            <a:spAutoFit/>
          </a:bodyPr>
          <a:lstStyle/>
          <a:p>
            <a:r>
              <a:rPr lang="en-US" sz="2800" b="1" dirty="0" smtClean="0">
                <a:solidFill>
                  <a:schemeClr val="bg1"/>
                </a:solidFill>
              </a:rPr>
              <a:t>IBLI’s Impacts: Herd mortality risk</a:t>
            </a:r>
            <a:endParaRPr lang="en-US" sz="2800" b="1" dirty="0">
              <a:solidFill>
                <a:schemeClr val="bg1"/>
              </a:solidFill>
            </a:endParaRPr>
          </a:p>
        </p:txBody>
      </p:sp>
      <p:sp>
        <p:nvSpPr>
          <p:cNvPr id="3073" name="Rectangle 1"/>
          <p:cNvSpPr>
            <a:spLocks noChangeArrowheads="1"/>
          </p:cNvSpPr>
          <p:nvPr/>
        </p:nvSpPr>
        <p:spPr bwMode="auto">
          <a:xfrm>
            <a:off x="381000" y="3505200"/>
            <a:ext cx="817929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274638" algn="dec"/>
              </a:tabLst>
            </a:pPr>
            <a:r>
              <a:rPr lang="en-US" altLang="zh-CN" sz="1600" b="1" dirty="0" smtClean="0">
                <a:latin typeface="Calibri" pitchFamily="34" charset="0"/>
                <a:ea typeface="SimSun" pitchFamily="2" charset="-122"/>
                <a:cs typeface="Cordia New" pitchFamily="34" charset="-34"/>
              </a:rPr>
              <a:t>Proportion </a:t>
            </a:r>
            <a:r>
              <a:rPr kumimoji="0" lang="en-US" altLang="zh-CN" sz="1600" b="1" i="0" u="none" strike="noStrike" cap="none" normalizeH="0" baseline="0" dirty="0" smtClean="0">
                <a:ln>
                  <a:noFill/>
                </a:ln>
                <a:solidFill>
                  <a:schemeClr val="tx1"/>
                </a:solidFill>
                <a:effectLst/>
                <a:latin typeface="Calibri" pitchFamily="34" charset="0"/>
                <a:ea typeface="SimSun" pitchFamily="2" charset="-122"/>
                <a:cs typeface="Cordia New" pitchFamily="34" charset="-34"/>
              </a:rPr>
              <a:t>of households that are better off with IBLI than without (</a:t>
            </a:r>
            <a:r>
              <a:rPr lang="en-US" altLang="zh-CN" sz="1600" b="1" dirty="0" smtClean="0">
                <a:latin typeface="Calibri" pitchFamily="34" charset="0"/>
                <a:ea typeface="SimSun" pitchFamily="2" charset="-122"/>
                <a:cs typeface="Cordia New" pitchFamily="34" charset="-34"/>
              </a:rPr>
              <a:t>Simulated utility analysis)</a:t>
            </a:r>
            <a:endParaRPr kumimoji="0" lang="en-US" altLang="zh-CN"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638" algn="dec"/>
              </a:tabLst>
            </a:pPr>
            <a:endParaRPr kumimoji="0" lang="en-US" altLang="zh-CN"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77002" y="1981200"/>
            <a:ext cx="848411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tabLst>
                <a:tab pos="274638" algn="dec"/>
              </a:tabLst>
            </a:pPr>
            <a:r>
              <a:rPr lang="en-US" sz="2800" b="1" dirty="0" smtClean="0">
                <a:latin typeface="+mn-lt"/>
              </a:rPr>
              <a:t>Proportion of households for whom IBLI improves their </a:t>
            </a:r>
          </a:p>
          <a:p>
            <a:pPr lvl="0">
              <a:tabLst>
                <a:tab pos="274638" algn="dec"/>
              </a:tabLst>
            </a:pPr>
            <a:r>
              <a:rPr lang="en-US" sz="2800" b="1" dirty="0" smtClean="0">
                <a:latin typeface="+mn-lt"/>
              </a:rPr>
              <a:t>position with respect to each statistic</a:t>
            </a:r>
            <a:r>
              <a:rPr lang="en-US" altLang="zh-CN" sz="2800" b="1" dirty="0" smtClean="0">
                <a:latin typeface="+mn-lt"/>
                <a:ea typeface="SimSun" pitchFamily="2" charset="-122"/>
                <a:cs typeface="Cordia New" pitchFamily="34" charset="-34"/>
              </a:rPr>
              <a:t> </a:t>
            </a:r>
            <a:endParaRPr kumimoji="0" lang="en-US" altLang="zh-CN" sz="28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638" algn="dec"/>
              </a:tabLst>
            </a:pPr>
            <a:endParaRPr kumimoji="0" lang="en-US" altLang="zh-CN" sz="1600" b="1" i="0" u="none" strike="noStrike" cap="none" normalizeH="0" baseline="0" dirty="0" smtClean="0">
              <a:ln>
                <a:noFill/>
              </a:ln>
              <a:solidFill>
                <a:schemeClr val="tx1"/>
              </a:solidFill>
              <a:effectLst/>
              <a:latin typeface="+mn-lt"/>
              <a:cs typeface="Arial" pitchFamily="34" charset="0"/>
            </a:endParaRPr>
          </a:p>
        </p:txBody>
      </p:sp>
      <p:sp>
        <p:nvSpPr>
          <p:cNvPr id="15" name="TextBox 14"/>
          <p:cNvSpPr txBox="1"/>
          <p:nvPr/>
        </p:nvSpPr>
        <p:spPr>
          <a:xfrm>
            <a:off x="6553200" y="6400800"/>
            <a:ext cx="2590800" cy="307777"/>
          </a:xfrm>
          <a:prstGeom prst="rect">
            <a:avLst/>
          </a:prstGeom>
          <a:noFill/>
        </p:spPr>
        <p:txBody>
          <a:bodyPr wrap="square" rtlCol="0">
            <a:spAutoFit/>
          </a:bodyPr>
          <a:lstStyle/>
          <a:p>
            <a:r>
              <a:rPr lang="en-US" sz="1400" dirty="0" smtClean="0">
                <a:latin typeface="+mn-lt"/>
              </a:rPr>
              <a:t>Jensen, Barrett &amp; </a:t>
            </a:r>
            <a:r>
              <a:rPr lang="en-US" sz="1400" dirty="0" err="1" smtClean="0">
                <a:latin typeface="+mn-lt"/>
              </a:rPr>
              <a:t>Mude</a:t>
            </a:r>
            <a:r>
              <a:rPr lang="en-US" sz="1400" dirty="0" smtClean="0">
                <a:latin typeface="+mn-lt"/>
              </a:rPr>
              <a:t> 2014</a:t>
            </a:r>
            <a:endParaRPr lang="en-US" sz="14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108427118"/>
              </p:ext>
            </p:extLst>
          </p:nvPr>
        </p:nvGraphicFramePr>
        <p:xfrm>
          <a:off x="438150" y="2971800"/>
          <a:ext cx="8229600" cy="3051048"/>
        </p:xfrm>
        <a:graphic>
          <a:graphicData uri="http://schemas.openxmlformats.org/drawingml/2006/table">
            <a:tbl>
              <a:tblPr firstRow="1" firstCol="1" bandRow="1">
                <a:tableStyleId>{5C22544A-7EE6-4342-B048-85BDC9FD1C3A}</a:tableStyleId>
              </a:tblPr>
              <a:tblGrid>
                <a:gridCol w="2743200"/>
                <a:gridCol w="2743200"/>
                <a:gridCol w="2743200"/>
              </a:tblGrid>
              <a:tr h="0">
                <a:tc>
                  <a:txBody>
                    <a:bodyPr/>
                    <a:lstStyle/>
                    <a:p>
                      <a:pPr marL="0" marR="0">
                        <a:lnSpc>
                          <a:spcPct val="115000"/>
                        </a:lnSpc>
                        <a:spcBef>
                          <a:spcPts val="0"/>
                        </a:spcBef>
                        <a:spcAft>
                          <a:spcPts val="1000"/>
                        </a:spcAft>
                      </a:pPr>
                      <a:r>
                        <a:rPr lang="en-US" sz="2400" dirty="0">
                          <a:effectLst/>
                        </a:rPr>
                        <a:t>Statistic</a:t>
                      </a:r>
                      <a:endParaRPr lang="en-US" sz="2400" dirty="0">
                        <a:effectLst/>
                        <a:latin typeface="Calibri"/>
                        <a:ea typeface="SimSun"/>
                        <a:cs typeface="Cordia New"/>
                      </a:endParaRPr>
                    </a:p>
                  </a:txBody>
                  <a:tcPr marT="8890" marB="8890"/>
                </a:tc>
                <a:tc gridSpan="2">
                  <a:txBody>
                    <a:bodyPr/>
                    <a:lstStyle/>
                    <a:p>
                      <a:pPr marL="0" marR="0" algn="ctr">
                        <a:lnSpc>
                          <a:spcPct val="115000"/>
                        </a:lnSpc>
                        <a:spcBef>
                          <a:spcPts val="0"/>
                        </a:spcBef>
                        <a:spcAft>
                          <a:spcPts val="1000"/>
                        </a:spcAft>
                      </a:pPr>
                      <a:r>
                        <a:rPr lang="en-US" sz="2400" dirty="0">
                          <a:effectLst/>
                        </a:rPr>
                        <a:t>Proportion</a:t>
                      </a:r>
                      <a:endParaRPr lang="en-US" sz="2400" dirty="0">
                        <a:effectLst/>
                        <a:latin typeface="Calibri"/>
                        <a:ea typeface="SimSun"/>
                        <a:cs typeface="Cordia New"/>
                      </a:endParaRPr>
                    </a:p>
                  </a:txBody>
                  <a:tcPr marT="8890" marB="8890"/>
                </a:tc>
                <a:tc hMerge="1">
                  <a:txBody>
                    <a:bodyPr/>
                    <a:lstStyle/>
                    <a:p>
                      <a:endParaRPr lang="en-US"/>
                    </a:p>
                  </a:txBody>
                  <a:tcPr/>
                </a:tc>
              </a:tr>
              <a:tr h="0">
                <a:tc>
                  <a:txBody>
                    <a:bodyPr/>
                    <a:lstStyle/>
                    <a:p>
                      <a:pPr marL="0" marR="0">
                        <a:lnSpc>
                          <a:spcPct val="115000"/>
                        </a:lnSpc>
                        <a:spcBef>
                          <a:spcPts val="0"/>
                        </a:spcBef>
                        <a:spcAft>
                          <a:spcPts val="1000"/>
                        </a:spcAft>
                      </a:pPr>
                      <a:r>
                        <a:rPr lang="en-US" sz="2400">
                          <a:effectLst/>
                        </a:rPr>
                        <a:t> </a:t>
                      </a:r>
                      <a:endParaRPr lang="en-US" sz="240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dirty="0">
                          <a:effectLst/>
                        </a:rPr>
                        <a:t>Loaded &amp; Unsubsidized</a:t>
                      </a:r>
                      <a:endParaRPr lang="en-US" sz="2400" dirty="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a:effectLst/>
                        </a:rPr>
                        <a:t>Subsidized</a:t>
                      </a:r>
                      <a:endParaRPr lang="en-US" sz="2400">
                        <a:effectLst/>
                        <a:latin typeface="Calibri"/>
                        <a:ea typeface="SimSun"/>
                        <a:cs typeface="Cordia New"/>
                      </a:endParaRPr>
                    </a:p>
                  </a:txBody>
                  <a:tcPr marT="8890" marB="8890"/>
                </a:tc>
              </a:tr>
              <a:tr h="0">
                <a:tc>
                  <a:txBody>
                    <a:bodyPr/>
                    <a:lstStyle/>
                    <a:p>
                      <a:pPr marL="0" marR="0">
                        <a:lnSpc>
                          <a:spcPct val="115000"/>
                        </a:lnSpc>
                        <a:spcBef>
                          <a:spcPts val="0"/>
                        </a:spcBef>
                        <a:spcAft>
                          <a:spcPts val="1000"/>
                        </a:spcAft>
                      </a:pPr>
                      <a:r>
                        <a:rPr lang="en-US" sz="2400">
                          <a:effectLst/>
                        </a:rPr>
                        <a:t>Mean</a:t>
                      </a:r>
                      <a:endParaRPr lang="en-US" sz="240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dirty="0">
                          <a:effectLst/>
                        </a:rPr>
                        <a:t>0.232</a:t>
                      </a:r>
                      <a:endParaRPr lang="en-US" sz="2400" dirty="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a:effectLst/>
                        </a:rPr>
                        <a:t>1.000</a:t>
                      </a:r>
                      <a:endParaRPr lang="en-US" sz="2400">
                        <a:effectLst/>
                        <a:latin typeface="Calibri"/>
                        <a:ea typeface="SimSun"/>
                        <a:cs typeface="Cordia New"/>
                      </a:endParaRPr>
                    </a:p>
                  </a:txBody>
                  <a:tcPr marT="8890" marB="8890"/>
                </a:tc>
              </a:tr>
              <a:tr h="0">
                <a:tc>
                  <a:txBody>
                    <a:bodyPr/>
                    <a:lstStyle/>
                    <a:p>
                      <a:pPr marL="0" marR="0">
                        <a:lnSpc>
                          <a:spcPct val="115000"/>
                        </a:lnSpc>
                        <a:spcBef>
                          <a:spcPts val="0"/>
                        </a:spcBef>
                        <a:spcAft>
                          <a:spcPts val="1000"/>
                        </a:spcAft>
                      </a:pPr>
                      <a:r>
                        <a:rPr lang="en-US" sz="2400">
                          <a:effectLst/>
                        </a:rPr>
                        <a:t>Variance</a:t>
                      </a:r>
                      <a:endParaRPr lang="en-US" sz="240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dirty="0">
                          <a:effectLst/>
                        </a:rPr>
                        <a:t>0.359</a:t>
                      </a:r>
                      <a:endParaRPr lang="en-US" sz="2400" dirty="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dirty="0">
                          <a:effectLst/>
                        </a:rPr>
                        <a:t>0.359</a:t>
                      </a:r>
                      <a:endParaRPr lang="en-US" sz="2400" dirty="0">
                        <a:effectLst/>
                        <a:latin typeface="Calibri"/>
                        <a:ea typeface="SimSun"/>
                        <a:cs typeface="Cordia New"/>
                      </a:endParaRPr>
                    </a:p>
                  </a:txBody>
                  <a:tcPr marT="8890" marB="8890"/>
                </a:tc>
              </a:tr>
              <a:tr h="0">
                <a:tc>
                  <a:txBody>
                    <a:bodyPr/>
                    <a:lstStyle/>
                    <a:p>
                      <a:pPr marL="0" marR="0">
                        <a:lnSpc>
                          <a:spcPct val="115000"/>
                        </a:lnSpc>
                        <a:spcBef>
                          <a:spcPts val="0"/>
                        </a:spcBef>
                        <a:spcAft>
                          <a:spcPts val="1000"/>
                        </a:spcAft>
                      </a:pPr>
                      <a:r>
                        <a:rPr lang="en-US" sz="2400" dirty="0" err="1">
                          <a:effectLst/>
                        </a:rPr>
                        <a:t>Skewness</a:t>
                      </a:r>
                      <a:endParaRPr lang="en-US" sz="2400" dirty="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a:effectLst/>
                        </a:rPr>
                        <a:t>0.817</a:t>
                      </a:r>
                      <a:endParaRPr lang="en-US" sz="240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dirty="0">
                          <a:effectLst/>
                        </a:rPr>
                        <a:t>0.817</a:t>
                      </a:r>
                      <a:endParaRPr lang="en-US" sz="2400" dirty="0">
                        <a:effectLst/>
                        <a:latin typeface="Calibri"/>
                        <a:ea typeface="SimSun"/>
                        <a:cs typeface="Cordia New"/>
                      </a:endParaRPr>
                    </a:p>
                  </a:txBody>
                  <a:tcPr marT="8890" marB="8890"/>
                </a:tc>
              </a:tr>
              <a:tr h="0">
                <a:tc>
                  <a:txBody>
                    <a:bodyPr/>
                    <a:lstStyle/>
                    <a:p>
                      <a:pPr marL="0" marR="0">
                        <a:lnSpc>
                          <a:spcPct val="115000"/>
                        </a:lnSpc>
                        <a:spcBef>
                          <a:spcPts val="0"/>
                        </a:spcBef>
                        <a:spcAft>
                          <a:spcPts val="1000"/>
                        </a:spcAft>
                      </a:pPr>
                      <a:r>
                        <a:rPr lang="en-US" sz="2400" dirty="0">
                          <a:effectLst/>
                        </a:rPr>
                        <a:t>Semi-Variance</a:t>
                      </a:r>
                      <a:endParaRPr lang="en-US" sz="2400" dirty="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a:effectLst/>
                        </a:rPr>
                        <a:t>0.374</a:t>
                      </a:r>
                      <a:endParaRPr lang="en-US" sz="2400">
                        <a:effectLst/>
                        <a:latin typeface="Calibri"/>
                        <a:ea typeface="SimSun"/>
                        <a:cs typeface="Cordia New"/>
                      </a:endParaRPr>
                    </a:p>
                  </a:txBody>
                  <a:tcPr marT="8890" marB="8890"/>
                </a:tc>
                <a:tc>
                  <a:txBody>
                    <a:bodyPr/>
                    <a:lstStyle/>
                    <a:p>
                      <a:pPr marL="0" marR="0" algn="ctr">
                        <a:lnSpc>
                          <a:spcPct val="115000"/>
                        </a:lnSpc>
                        <a:spcBef>
                          <a:spcPts val="0"/>
                        </a:spcBef>
                        <a:spcAft>
                          <a:spcPts val="1000"/>
                        </a:spcAft>
                      </a:pPr>
                      <a:r>
                        <a:rPr lang="en-US" sz="2400" dirty="0">
                          <a:effectLst/>
                        </a:rPr>
                        <a:t>0.609</a:t>
                      </a:r>
                      <a:endParaRPr lang="en-US" sz="2400" dirty="0">
                        <a:effectLst/>
                        <a:latin typeface="Calibri"/>
                        <a:ea typeface="SimSun"/>
                        <a:cs typeface="Cordia New"/>
                      </a:endParaRPr>
                    </a:p>
                  </a:txBody>
                  <a:tcPr marT="8890" marB="8890"/>
                </a:tc>
              </a:tr>
            </a:tbl>
          </a:graphicData>
        </a:graphic>
      </p:graphicFrame>
    </p:spTree>
    <p:extLst>
      <p:ext uri="{BB962C8B-B14F-4D97-AF65-F5344CB8AC3E}">
        <p14:creationId xmlns:p14="http://schemas.microsoft.com/office/powerpoint/2010/main" val="3553401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IBLI’s Impacts: Livestock productivity/income</a:t>
            </a:r>
            <a:endParaRPr lang="en-US" sz="2800" b="1" dirty="0">
              <a:solidFill>
                <a:schemeClr val="bg1"/>
              </a:solidFill>
            </a:endParaRPr>
          </a:p>
        </p:txBody>
      </p:sp>
      <p:sp>
        <p:nvSpPr>
          <p:cNvPr id="18438" name="Rectangle 3"/>
          <p:cNvSpPr>
            <a:spLocks noChangeArrowheads="1"/>
          </p:cNvSpPr>
          <p:nvPr/>
        </p:nvSpPr>
        <p:spPr bwMode="auto">
          <a:xfrm>
            <a:off x="5562600" y="1513820"/>
            <a:ext cx="3352800" cy="4773406"/>
          </a:xfrm>
          <a:prstGeom prst="rect">
            <a:avLst/>
          </a:prstGeom>
          <a:noFill/>
          <a:ln w="9525">
            <a:noFill/>
            <a:miter lim="800000"/>
            <a:headEnd/>
            <a:tailEnd/>
          </a:ln>
        </p:spPr>
        <p:txBody>
          <a:bodyPr lIns="91429" tIns="45714" rIns="91429" bIns="45714"/>
          <a:lstStyle/>
          <a:p>
            <a:pPr eaLnBrk="1" hangingPunct="1">
              <a:spcBef>
                <a:spcPts val="0"/>
              </a:spcBef>
              <a:spcAft>
                <a:spcPts val="0"/>
              </a:spcAft>
            </a:pPr>
            <a:endParaRPr lang="en-US" sz="2000" b="1" dirty="0" smtClean="0">
              <a:latin typeface="+mn-lt"/>
            </a:endParaRPr>
          </a:p>
          <a:p>
            <a:pPr eaLnBrk="1" hangingPunct="1">
              <a:spcBef>
                <a:spcPts val="0"/>
              </a:spcBef>
              <a:spcAft>
                <a:spcPts val="0"/>
              </a:spcAft>
            </a:pPr>
            <a:r>
              <a:rPr lang="en-US" sz="2000" b="1" dirty="0" smtClean="0">
                <a:latin typeface="+mn-lt"/>
              </a:rPr>
              <a:t>IBLI coverage:</a:t>
            </a:r>
          </a:p>
          <a:p>
            <a:pPr marL="114300" indent="-114300" eaLnBrk="1" hangingPunct="1">
              <a:spcBef>
                <a:spcPts val="0"/>
              </a:spcBef>
              <a:spcAft>
                <a:spcPts val="0"/>
              </a:spcAft>
              <a:buFont typeface="Arial" pitchFamily="34" charset="0"/>
              <a:buChar char="•"/>
            </a:pPr>
            <a:r>
              <a:rPr lang="en-US" sz="2000" dirty="0" smtClean="0">
                <a:latin typeface="+mn-lt"/>
              </a:rPr>
              <a:t>Increases investments in maintaining livestock through vet expenditures</a:t>
            </a:r>
          </a:p>
          <a:p>
            <a:pPr marL="114300" indent="-114300" eaLnBrk="1" hangingPunct="1">
              <a:spcBef>
                <a:spcPts val="0"/>
              </a:spcBef>
              <a:spcAft>
                <a:spcPts val="0"/>
              </a:spcAft>
              <a:buFont typeface="Arial" pitchFamily="34" charset="0"/>
              <a:buChar char="•"/>
            </a:pPr>
            <a:r>
              <a:rPr lang="en-US" sz="2000" dirty="0" smtClean="0">
                <a:latin typeface="+mn-lt"/>
              </a:rPr>
              <a:t>Increases total and per TLU income from milk.</a:t>
            </a:r>
          </a:p>
          <a:p>
            <a:pPr eaLnBrk="1" hangingPunct="1">
              <a:spcBef>
                <a:spcPts val="0"/>
              </a:spcBef>
              <a:spcAft>
                <a:spcPts val="600"/>
              </a:spcAft>
            </a:pPr>
            <a:endParaRPr lang="en-US" sz="1600" dirty="0" smtClean="0">
              <a:latin typeface="+mn-lt"/>
            </a:endParaRPr>
          </a:p>
          <a:p>
            <a:pPr eaLnBrk="1" hangingPunct="1">
              <a:spcBef>
                <a:spcPts val="0"/>
              </a:spcBef>
              <a:spcAft>
                <a:spcPts val="600"/>
              </a:spcAft>
            </a:pPr>
            <a:r>
              <a:rPr lang="en-US" sz="1600" dirty="0" smtClean="0">
                <a:latin typeface="+mn-lt"/>
              </a:rPr>
              <a:t>Note: TLU veterinary expenditures are </a:t>
            </a:r>
            <a:r>
              <a:rPr lang="en-US" sz="1600" dirty="0" err="1" smtClean="0">
                <a:latin typeface="+mn-lt"/>
              </a:rPr>
              <a:t>pos</a:t>
            </a:r>
            <a:r>
              <a:rPr lang="en-US" sz="1600" dirty="0" smtClean="0">
                <a:latin typeface="+mn-lt"/>
              </a:rPr>
              <a:t>/sign related to milk productivity</a:t>
            </a:r>
            <a:endParaRPr lang="en-US" sz="1600" dirty="0" smtClean="0">
              <a:solidFill>
                <a:srgbClr val="FF0000"/>
              </a:solidFill>
              <a:latin typeface="+mn-lt"/>
            </a:endParaRPr>
          </a:p>
        </p:txBody>
      </p:sp>
      <p:sp>
        <p:nvSpPr>
          <p:cNvPr id="9" name="TextBox 8"/>
          <p:cNvSpPr txBox="1"/>
          <p:nvPr/>
        </p:nvSpPr>
        <p:spPr>
          <a:xfrm>
            <a:off x="6553200" y="6400800"/>
            <a:ext cx="2590800" cy="307777"/>
          </a:xfrm>
          <a:prstGeom prst="rect">
            <a:avLst/>
          </a:prstGeom>
          <a:noFill/>
        </p:spPr>
        <p:txBody>
          <a:bodyPr wrap="square" rtlCol="0">
            <a:spAutoFit/>
          </a:bodyPr>
          <a:lstStyle/>
          <a:p>
            <a:r>
              <a:rPr lang="en-US" sz="1400" dirty="0" smtClean="0">
                <a:latin typeface="+mn-lt"/>
              </a:rPr>
              <a:t>Jensen, Barrett &amp; </a:t>
            </a:r>
            <a:r>
              <a:rPr lang="en-US" sz="1400" dirty="0" err="1" smtClean="0">
                <a:latin typeface="+mn-lt"/>
              </a:rPr>
              <a:t>Mude</a:t>
            </a:r>
            <a:r>
              <a:rPr lang="en-US" sz="1400" dirty="0" smtClean="0">
                <a:latin typeface="+mn-lt"/>
              </a:rPr>
              <a:t> 2014</a:t>
            </a:r>
            <a:endParaRPr lang="en-US" sz="14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18730390"/>
              </p:ext>
            </p:extLst>
          </p:nvPr>
        </p:nvGraphicFramePr>
        <p:xfrm>
          <a:off x="685800" y="914406"/>
          <a:ext cx="4267199" cy="5943595"/>
        </p:xfrm>
        <a:graphic>
          <a:graphicData uri="http://schemas.openxmlformats.org/drawingml/2006/table">
            <a:tbl>
              <a:tblPr firstRow="1" firstCol="1" bandRow="1">
                <a:tableStyleId>{5C22544A-7EE6-4342-B048-85BDC9FD1C3A}</a:tableStyleId>
              </a:tblPr>
              <a:tblGrid>
                <a:gridCol w="1471445"/>
                <a:gridCol w="186384"/>
                <a:gridCol w="1211493"/>
                <a:gridCol w="1397877"/>
              </a:tblGrid>
              <a:tr h="226245">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algn="ctr">
                        <a:lnSpc>
                          <a:spcPct val="100000"/>
                        </a:lnSpc>
                        <a:spcBef>
                          <a:spcPts val="0"/>
                        </a:spcBef>
                        <a:spcAft>
                          <a:spcPts val="0"/>
                        </a:spcAft>
                      </a:pPr>
                      <a:r>
                        <a:rPr lang="en-US" sz="1200" b="0" dirty="0">
                          <a:solidFill>
                            <a:schemeClr val="tx1"/>
                          </a:solidFill>
                          <a:effectLst/>
                        </a:rPr>
                        <a:t>IBLI</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383286">
                <a:tc>
                  <a:txBody>
                    <a:bodyPr/>
                    <a:lstStyle/>
                    <a:p>
                      <a:pPr marL="0" marR="0" algn="l">
                        <a:lnSpc>
                          <a:spcPct val="100000"/>
                        </a:lnSpc>
                        <a:spcBef>
                          <a:spcPts val="0"/>
                        </a:spcBef>
                        <a:spcAft>
                          <a:spcPts val="0"/>
                        </a:spcAft>
                      </a:pPr>
                      <a:r>
                        <a:rPr lang="en-US" sz="1200" b="0" dirty="0">
                          <a:solidFill>
                            <a:schemeClr val="tx1"/>
                          </a:solidFill>
                          <a:effectLst/>
                        </a:rPr>
                        <a:t>Dependent Variable</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Cumulative Past Coverage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Current Coverage (TLU)</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3286">
                <a:tc>
                  <a:txBody>
                    <a:bodyPr/>
                    <a:lstStyle/>
                    <a:p>
                      <a:pPr marL="0" marR="0" algn="l">
                        <a:lnSpc>
                          <a:spcPct val="100000"/>
                        </a:lnSpc>
                        <a:spcBef>
                          <a:spcPts val="0"/>
                        </a:spcBef>
                        <a:spcAft>
                          <a:spcPts val="0"/>
                        </a:spcAft>
                      </a:pPr>
                      <a:r>
                        <a:rPr lang="en-US" sz="1200" b="0" dirty="0">
                          <a:solidFill>
                            <a:schemeClr val="tx1"/>
                          </a:solidFill>
                          <a:effectLst/>
                        </a:rPr>
                        <a:t>Production strategies:</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r>
              <a:tr h="191643">
                <a:tc>
                  <a:txBody>
                    <a:bodyPr/>
                    <a:lstStyle/>
                    <a:p>
                      <a:pPr marL="0" marR="0" algn="l">
                        <a:lnSpc>
                          <a:spcPct val="100000"/>
                        </a:lnSpc>
                        <a:spcBef>
                          <a:spcPts val="0"/>
                        </a:spcBef>
                        <a:spcAft>
                          <a:spcPts val="0"/>
                        </a:spcAft>
                      </a:pPr>
                      <a:r>
                        <a:rPr lang="en-US" sz="1200" b="0" dirty="0">
                          <a:solidFill>
                            <a:schemeClr val="tx1"/>
                          </a:solidFill>
                          <a:effectLst/>
                        </a:rPr>
                        <a:t>Herd Size</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-5.634***</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a:solidFill>
                            <a:schemeClr val="tx1"/>
                          </a:solidFill>
                          <a:effectLst/>
                        </a:rPr>
                        <a:t>-0.270</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a:txBody>
                    <a:bodyPr/>
                    <a:lstStyle/>
                    <a:p>
                      <a:pPr marL="0" marR="0" algn="l">
                        <a:lnSpc>
                          <a:spcPct val="100000"/>
                        </a:lnSpc>
                        <a:spcBef>
                          <a:spcPts val="0"/>
                        </a:spcBef>
                        <a:spcAft>
                          <a:spcPts val="0"/>
                        </a:spcAft>
                      </a:pPr>
                      <a:r>
                        <a:rPr lang="en-US" sz="1200" b="0">
                          <a:solidFill>
                            <a:schemeClr val="tx1"/>
                          </a:solidFill>
                          <a:effectLst/>
                        </a:rPr>
                        <a:t> </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(1.970)</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a:solidFill>
                            <a:schemeClr val="tx1"/>
                          </a:solidFill>
                          <a:effectLst/>
                        </a:rPr>
                        <a:t>(0.693)</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a:txBody>
                    <a:bodyPr/>
                    <a:lstStyle/>
                    <a:p>
                      <a:pPr marL="0" marR="0" algn="l">
                        <a:lnSpc>
                          <a:spcPct val="100000"/>
                        </a:lnSpc>
                        <a:spcBef>
                          <a:spcPts val="0"/>
                        </a:spcBef>
                        <a:spcAft>
                          <a:spcPts val="0"/>
                        </a:spcAft>
                      </a:pPr>
                      <a:r>
                        <a:rPr lang="en-US" sz="1200" b="0">
                          <a:solidFill>
                            <a:schemeClr val="tx1"/>
                          </a:solidFill>
                          <a:effectLst/>
                        </a:rPr>
                        <a:t> </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a:solidFill>
                            <a:schemeClr val="tx1"/>
                          </a:solidFill>
                          <a:effectLst/>
                        </a:rPr>
                        <a:t>[3.543]</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a:txBody>
                    <a:bodyPr/>
                    <a:lstStyle/>
                    <a:p>
                      <a:pPr marL="0" marR="0" algn="l">
                        <a:lnSpc>
                          <a:spcPct val="100000"/>
                        </a:lnSpc>
                        <a:spcBef>
                          <a:spcPts val="0"/>
                        </a:spcBef>
                        <a:spcAft>
                          <a:spcPts val="0"/>
                        </a:spcAft>
                      </a:pPr>
                      <a:r>
                        <a:rPr lang="en-US" sz="1200" b="0">
                          <a:solidFill>
                            <a:schemeClr val="tx1"/>
                          </a:solidFill>
                          <a:effectLst/>
                        </a:rPr>
                        <a:t> </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a:solidFill>
                            <a:schemeClr val="tx1"/>
                          </a:solidFill>
                          <a:effectLst/>
                        </a:rPr>
                        <a:t> </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rowSpan="2">
                  <a:txBody>
                    <a:bodyPr/>
                    <a:lstStyle/>
                    <a:p>
                      <a:pPr marL="0" marR="0" algn="l">
                        <a:lnSpc>
                          <a:spcPct val="100000"/>
                        </a:lnSpc>
                        <a:spcBef>
                          <a:spcPts val="0"/>
                        </a:spcBef>
                        <a:spcAft>
                          <a:spcPts val="0"/>
                        </a:spcAft>
                      </a:pPr>
                      <a:r>
                        <a:rPr lang="en-US" sz="1200" b="0" dirty="0">
                          <a:solidFill>
                            <a:schemeClr val="tx1"/>
                          </a:solidFill>
                          <a:effectLst/>
                        </a:rPr>
                        <a:t>Veterinary Expenditures (KSH)</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584.8*</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a:solidFill>
                            <a:schemeClr val="tx1"/>
                          </a:solidFill>
                          <a:effectLst/>
                        </a:rPr>
                        <a:t>-46.21</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vMerge="1">
                  <a:txBody>
                    <a:bodyPr/>
                    <a:lstStyle/>
                    <a:p>
                      <a:endParaRPr lang="en-US"/>
                    </a:p>
                  </a:txBody>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(324.7)</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a:solidFill>
                            <a:schemeClr val="tx1"/>
                          </a:solidFill>
                          <a:effectLst/>
                        </a:rPr>
                        <a:t>(127.2)</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a:txBody>
                    <a:bodyPr/>
                    <a:lstStyle/>
                    <a:p>
                      <a:pPr marL="0" marR="0" algn="l">
                        <a:lnSpc>
                          <a:spcPct val="100000"/>
                        </a:lnSpc>
                        <a:spcBef>
                          <a:spcPts val="0"/>
                        </a:spcBef>
                        <a:spcAft>
                          <a:spcPts val="0"/>
                        </a:spcAft>
                      </a:pPr>
                      <a:r>
                        <a:rPr lang="en-US" sz="1200" b="0">
                          <a:solidFill>
                            <a:schemeClr val="tx1"/>
                          </a:solidFill>
                          <a:effectLst/>
                        </a:rPr>
                        <a:t> </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a:solidFill>
                            <a:schemeClr val="tx1"/>
                          </a:solidFill>
                          <a:effectLst/>
                        </a:rPr>
                        <a:t>[15.17]</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a:txBody>
                    <a:bodyPr/>
                    <a:lstStyle/>
                    <a:p>
                      <a:pPr marL="0" marR="0" algn="l">
                        <a:lnSpc>
                          <a:spcPct val="100000"/>
                        </a:lnSpc>
                        <a:spcBef>
                          <a:spcPts val="0"/>
                        </a:spcBef>
                        <a:spcAft>
                          <a:spcPts val="0"/>
                        </a:spcAft>
                      </a:pPr>
                      <a:r>
                        <a:rPr lang="en-US" sz="1200" b="0" kern="1200">
                          <a:solidFill>
                            <a:schemeClr val="tx1"/>
                          </a:solidFill>
                          <a:effectLst/>
                          <a:latin typeface="+mn-lt"/>
                          <a:ea typeface="+mn-ea"/>
                          <a:cs typeface="+mn-cs"/>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a:solidFill>
                            <a:schemeClr val="tx1"/>
                          </a:solidFill>
                          <a:effectLst/>
                        </a:rPr>
                        <a:t> </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rowSpan="3">
                  <a:txBody>
                    <a:bodyPr/>
                    <a:lstStyle/>
                    <a:p>
                      <a:pPr marL="0" marR="0" algn="l">
                        <a:lnSpc>
                          <a:spcPts val="900"/>
                        </a:lnSpc>
                        <a:spcBef>
                          <a:spcPts val="0"/>
                        </a:spcBef>
                        <a:spcAft>
                          <a:spcPts val="0"/>
                        </a:spcAft>
                      </a:pPr>
                      <a:r>
                        <a:rPr lang="en-US" sz="1200" b="0" kern="1200" dirty="0">
                          <a:solidFill>
                            <a:schemeClr val="tx1"/>
                          </a:solidFill>
                          <a:effectLst/>
                          <a:latin typeface="+mn-lt"/>
                          <a:ea typeface="+mn-ea"/>
                          <a:cs typeface="+mn-cs"/>
                        </a:rPr>
                        <a:t>Household is Partially or Fully </a:t>
                      </a:r>
                      <a:r>
                        <a:rPr lang="en-US" sz="1200" b="0" kern="1200" dirty="0" smtClean="0">
                          <a:solidFill>
                            <a:schemeClr val="tx1"/>
                          </a:solidFill>
                          <a:effectLst/>
                          <a:latin typeface="+mn-lt"/>
                          <a:ea typeface="+mn-ea"/>
                          <a:cs typeface="+mn-cs"/>
                        </a:rPr>
                        <a:t>Mobile</a:t>
                      </a:r>
                      <a:endParaRPr lang="en-US" sz="1200" b="0" kern="1200" dirty="0">
                        <a:solidFill>
                          <a:schemeClr val="tx1"/>
                        </a:solidFill>
                        <a:effectLst/>
                        <a:latin typeface="+mn-lt"/>
                        <a:ea typeface="+mn-ea"/>
                        <a:cs typeface="+mn-cs"/>
                      </a:endParaRPr>
                    </a:p>
                    <a:p>
                      <a:pPr marL="0" marR="0" algn="l">
                        <a:lnSpc>
                          <a:spcPts val="900"/>
                        </a:lnSpc>
                        <a:spcBef>
                          <a:spcPts val="0"/>
                        </a:spcBef>
                        <a:spcAft>
                          <a:spcPts val="0"/>
                        </a:spcAft>
                      </a:pPr>
                      <a:r>
                        <a:rPr lang="en-US" sz="1200" b="0" kern="1200" dirty="0">
                          <a:solidFill>
                            <a:schemeClr val="tx1"/>
                          </a:solidFill>
                          <a:effectLst/>
                          <a:latin typeface="+mn-lt"/>
                          <a:ea typeface="+mn-ea"/>
                          <a:cs typeface="+mn-cs"/>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algn="ctr">
                        <a:lnSpc>
                          <a:spcPct val="100000"/>
                        </a:lnSpc>
                        <a:spcBef>
                          <a:spcPts val="0"/>
                        </a:spcBef>
                        <a:spcAft>
                          <a:spcPts val="0"/>
                        </a:spcAft>
                      </a:pPr>
                      <a:endParaRPr lang="en-US" sz="1200" b="0" kern="1200" dirty="0">
                        <a:solidFill>
                          <a:schemeClr val="tx1"/>
                        </a:solidFill>
                        <a:effectLst/>
                        <a:latin typeface="+mn-lt"/>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900"/>
                        </a:lnSpc>
                        <a:spcBef>
                          <a:spcPts val="0"/>
                        </a:spcBef>
                        <a:spcAft>
                          <a:spcPts val="0"/>
                        </a:spcAft>
                      </a:pPr>
                      <a:r>
                        <a:rPr lang="en-US" sz="1200" b="0" kern="1200" dirty="0">
                          <a:solidFill>
                            <a:schemeClr val="tx1"/>
                          </a:solidFill>
                          <a:effectLst/>
                          <a:latin typeface="+mn-lt"/>
                          <a:ea typeface="+mn-ea"/>
                          <a:cs typeface="+mn-cs"/>
                        </a:rPr>
                        <a:t>-0.0669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900"/>
                        </a:lnSpc>
                        <a:spcBef>
                          <a:spcPts val="0"/>
                        </a:spcBef>
                        <a:spcAft>
                          <a:spcPts val="0"/>
                        </a:spcAft>
                      </a:pPr>
                      <a:r>
                        <a:rPr lang="en-US" sz="1200" b="0" kern="1200" dirty="0">
                          <a:solidFill>
                            <a:schemeClr val="tx1"/>
                          </a:solidFill>
                          <a:effectLst/>
                          <a:latin typeface="+mn-lt"/>
                          <a:ea typeface="+mn-ea"/>
                          <a:cs typeface="+mn-cs"/>
                        </a:rPr>
                        <a:t>0.0386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vMerge="1">
                  <a:txBody>
                    <a:bodyPr/>
                    <a:lstStyle/>
                    <a:p>
                      <a:endParaRPr lang="en-US"/>
                    </a:p>
                  </a:txBody>
                  <a:tcPr/>
                </a:tc>
                <a:tc>
                  <a:txBody>
                    <a:bodyPr/>
                    <a:lstStyle/>
                    <a:p>
                      <a:pPr marL="0" marR="0" algn="ctr">
                        <a:lnSpc>
                          <a:spcPct val="100000"/>
                        </a:lnSpc>
                        <a:spcBef>
                          <a:spcPts val="0"/>
                        </a:spcBef>
                        <a:spcAft>
                          <a:spcPts val="0"/>
                        </a:spcAft>
                      </a:pPr>
                      <a:endParaRPr lang="en-US" sz="1200" b="0" kern="1200" dirty="0">
                        <a:solidFill>
                          <a:schemeClr val="tx1"/>
                        </a:solidFill>
                        <a:effectLst/>
                        <a:latin typeface="+mn-lt"/>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900"/>
                        </a:lnSpc>
                        <a:spcBef>
                          <a:spcPts val="0"/>
                        </a:spcBef>
                        <a:spcAft>
                          <a:spcPts val="0"/>
                        </a:spcAft>
                      </a:pPr>
                      <a:r>
                        <a:rPr lang="en-US" sz="1200" b="0" kern="1200" dirty="0">
                          <a:solidFill>
                            <a:schemeClr val="tx1"/>
                          </a:solidFill>
                          <a:effectLst/>
                          <a:latin typeface="+mn-lt"/>
                          <a:ea typeface="+mn-ea"/>
                          <a:cs typeface="+mn-cs"/>
                        </a:rPr>
                        <a:t>(0.111)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900"/>
                        </a:lnSpc>
                        <a:spcBef>
                          <a:spcPts val="0"/>
                        </a:spcBef>
                        <a:spcAft>
                          <a:spcPts val="0"/>
                        </a:spcAft>
                      </a:pPr>
                      <a:r>
                        <a:rPr lang="en-US" sz="1200" b="0" kern="1200" dirty="0">
                          <a:solidFill>
                            <a:schemeClr val="tx1"/>
                          </a:solidFill>
                          <a:effectLst/>
                          <a:latin typeface="+mn-lt"/>
                          <a:ea typeface="+mn-ea"/>
                          <a:cs typeface="+mn-cs"/>
                        </a:rPr>
                        <a:t>(0.0481)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vMerge="1">
                  <a:txBody>
                    <a:bodyPr/>
                    <a:lstStyle/>
                    <a:p>
                      <a:pPr marL="0" marR="0" algn="l">
                        <a:lnSpc>
                          <a:spcPts val="900"/>
                        </a:lnSpc>
                        <a:spcBef>
                          <a:spcPts val="0"/>
                        </a:spcBef>
                        <a:spcAft>
                          <a:spcPts val="0"/>
                        </a:spcAft>
                      </a:pPr>
                      <a:endParaRPr lang="en-US" sz="800" dirty="0">
                        <a:solidFill>
                          <a:srgbClr val="000000"/>
                        </a:solidFill>
                        <a:effectLst/>
                        <a:latin typeface="Times New Roman" panose="02020603050405020304" pitchFamily="18" charset="0"/>
                        <a:ea typeface="Calisto MT" panose="02040603050505030304" pitchFamily="18" charset="0"/>
                        <a:cs typeface="TimesLTStd-Roman"/>
                      </a:endParaRPr>
                    </a:p>
                  </a:txBody>
                  <a:tcPr marL="68580" marR="68580" marT="0" marB="0">
                    <a:noFill/>
                  </a:tcPr>
                </a:tc>
                <a:tc>
                  <a:txBody>
                    <a:bodyPr/>
                    <a:lstStyle/>
                    <a:p>
                      <a:pPr marL="0" marR="0" algn="ctr">
                        <a:lnSpc>
                          <a:spcPct val="100000"/>
                        </a:lnSpc>
                        <a:spcBef>
                          <a:spcPts val="0"/>
                        </a:spcBef>
                        <a:spcAft>
                          <a:spcPts val="0"/>
                        </a:spcAft>
                      </a:pPr>
                      <a:endParaRPr lang="en-US" sz="1200" b="0" kern="1200" dirty="0">
                        <a:solidFill>
                          <a:schemeClr val="tx1"/>
                        </a:solidFill>
                        <a:effectLst/>
                        <a:latin typeface="+mn-lt"/>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900"/>
                        </a:lnSpc>
                        <a:spcBef>
                          <a:spcPts val="0"/>
                        </a:spcBef>
                        <a:spcAft>
                          <a:spcPts val="0"/>
                        </a:spcAft>
                      </a:pPr>
                      <a:r>
                        <a:rPr lang="en-US" sz="1200" b="0" kern="1200" dirty="0">
                          <a:solidFill>
                            <a:schemeClr val="tx1"/>
                          </a:solidFill>
                          <a:effectLst/>
                          <a:latin typeface="+mn-lt"/>
                          <a:ea typeface="+mn-ea"/>
                          <a:cs typeface="+mn-cs"/>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ts val="900"/>
                        </a:lnSpc>
                        <a:spcBef>
                          <a:spcPts val="0"/>
                        </a:spcBef>
                        <a:spcAft>
                          <a:spcPts val="0"/>
                        </a:spcAft>
                      </a:pPr>
                      <a:r>
                        <a:rPr lang="en-US" sz="1200" b="0" kern="1200" dirty="0">
                          <a:solidFill>
                            <a:schemeClr val="tx1"/>
                          </a:solidFill>
                          <a:effectLst/>
                          <a:latin typeface="+mn-lt"/>
                          <a:ea typeface="+mn-ea"/>
                          <a:cs typeface="+mn-cs"/>
                        </a:rPr>
                        <a:t>[14.86]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83286">
                <a:tc>
                  <a:txBody>
                    <a:bodyPr/>
                    <a:lstStyle/>
                    <a:p>
                      <a:pPr marL="0" marR="0" algn="l">
                        <a:lnSpc>
                          <a:spcPct val="100000"/>
                        </a:lnSpc>
                        <a:spcBef>
                          <a:spcPts val="0"/>
                        </a:spcBef>
                        <a:spcAft>
                          <a:spcPts val="0"/>
                        </a:spcAft>
                      </a:pPr>
                      <a:r>
                        <a:rPr lang="en-US" sz="1200" b="0">
                          <a:solidFill>
                            <a:schemeClr val="tx1"/>
                          </a:solidFill>
                          <a:effectLst/>
                        </a:rPr>
                        <a:t>Production outcomes:</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85000"/>
                      </a:schemeClr>
                    </a:solid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r>
              <a:tr h="191643">
                <a:tc>
                  <a:txBody>
                    <a:bodyPr/>
                    <a:lstStyle/>
                    <a:p>
                      <a:pPr marL="0" marR="0" algn="l">
                        <a:lnSpc>
                          <a:spcPct val="100000"/>
                        </a:lnSpc>
                        <a:spcBef>
                          <a:spcPts val="0"/>
                        </a:spcBef>
                        <a:spcAft>
                          <a:spcPts val="0"/>
                        </a:spcAft>
                      </a:pPr>
                      <a:r>
                        <a:rPr lang="en-US" sz="1200" b="0">
                          <a:solidFill>
                            <a:schemeClr val="tx1"/>
                          </a:solidFill>
                          <a:effectLst/>
                        </a:rPr>
                        <a:t>Milk income (KSH)</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1,688*</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840.6*</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a:txBody>
                    <a:bodyPr/>
                    <a:lstStyle/>
                    <a:p>
                      <a:pPr marL="0" marR="0" algn="l">
                        <a:lnSpc>
                          <a:spcPct val="100000"/>
                        </a:lnSpc>
                        <a:spcBef>
                          <a:spcPts val="0"/>
                        </a:spcBef>
                        <a:spcAft>
                          <a:spcPts val="0"/>
                        </a:spcAft>
                      </a:pPr>
                      <a:r>
                        <a:rPr lang="en-US" sz="1200" b="0">
                          <a:solidFill>
                            <a:schemeClr val="tx1"/>
                          </a:solidFill>
                          <a:effectLst/>
                        </a:rPr>
                        <a:t> </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(970.0)</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(473.6)</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a:txBody>
                    <a:bodyPr/>
                    <a:lstStyle/>
                    <a:p>
                      <a:pPr marL="0" marR="0" algn="l">
                        <a:lnSpc>
                          <a:spcPct val="100000"/>
                        </a:lnSpc>
                        <a:spcBef>
                          <a:spcPts val="0"/>
                        </a:spcBef>
                        <a:spcAft>
                          <a:spcPts val="0"/>
                        </a:spcAft>
                      </a:pPr>
                      <a:r>
                        <a:rPr lang="en-US" sz="1200" b="0">
                          <a:solidFill>
                            <a:schemeClr val="tx1"/>
                          </a:solidFill>
                          <a:effectLst/>
                        </a:rPr>
                        <a:t> </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a:solidFill>
                            <a:schemeClr val="tx1"/>
                          </a:solidFill>
                          <a:effectLst/>
                        </a:rPr>
                        <a:t>[11.46]</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a:txBody>
                    <a:bodyPr/>
                    <a:lstStyle/>
                    <a:p>
                      <a:pPr marL="0" marR="0" algn="l">
                        <a:lnSpc>
                          <a:spcPct val="100000"/>
                        </a:lnSpc>
                        <a:spcBef>
                          <a:spcPts val="0"/>
                        </a:spcBef>
                        <a:spcAft>
                          <a:spcPts val="0"/>
                        </a:spcAft>
                      </a:pPr>
                      <a:r>
                        <a:rPr lang="en-US" sz="1200" b="0">
                          <a:solidFill>
                            <a:schemeClr val="tx1"/>
                          </a:solidFill>
                          <a:effectLst/>
                        </a:rPr>
                        <a:t> </a:t>
                      </a:r>
                      <a:endParaRPr lang="en-US" sz="1200" b="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 </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rowSpan="2">
                  <a:txBody>
                    <a:bodyPr/>
                    <a:lstStyle/>
                    <a:p>
                      <a:pPr marL="0" marR="0" algn="l">
                        <a:lnSpc>
                          <a:spcPct val="100000"/>
                        </a:lnSpc>
                        <a:spcBef>
                          <a:spcPts val="0"/>
                        </a:spcBef>
                        <a:spcAft>
                          <a:spcPts val="0"/>
                        </a:spcAft>
                      </a:pPr>
                      <a:r>
                        <a:rPr lang="en-US" sz="1200" b="0" dirty="0">
                          <a:solidFill>
                            <a:schemeClr val="tx1"/>
                          </a:solidFill>
                          <a:effectLst/>
                        </a:rPr>
                        <a:t>Milk income per TLU (KSH)</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423.5***</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b="0" dirty="0">
                          <a:solidFill>
                            <a:schemeClr val="tx1"/>
                          </a:solidFill>
                          <a:effectLst/>
                        </a:rPr>
                        <a:t>63.81</a:t>
                      </a:r>
                      <a:endParaRPr lang="en-US" sz="1200" b="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vMerge="1">
                  <a:txBody>
                    <a:bodyPr/>
                    <a:lstStyle/>
                    <a:p>
                      <a:endParaRPr lang="en-US"/>
                    </a:p>
                  </a:txBody>
                  <a:tcPr/>
                </a:tc>
                <a:tc>
                  <a:txBody>
                    <a:bodyPr/>
                    <a:lstStyle/>
                    <a:p>
                      <a:pPr marL="0" marR="0" algn="ctr">
                        <a:lnSpc>
                          <a:spcPct val="100000"/>
                        </a:lnSpc>
                        <a:spcBef>
                          <a:spcPts val="0"/>
                        </a:spcBef>
                        <a:spcAft>
                          <a:spcPts val="0"/>
                        </a:spcAft>
                      </a:pPr>
                      <a:endParaRPr lang="en-US" sz="120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dirty="0">
                          <a:solidFill>
                            <a:schemeClr val="tx1"/>
                          </a:solidFill>
                          <a:effectLst/>
                        </a:rPr>
                        <a:t>(118.1)</a:t>
                      </a:r>
                      <a:endParaRPr lang="en-US" sz="120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dirty="0">
                          <a:solidFill>
                            <a:schemeClr val="tx1"/>
                          </a:solidFill>
                          <a:effectLst/>
                        </a:rPr>
                        <a:t>(47.23)</a:t>
                      </a:r>
                      <a:endParaRPr lang="en-US" sz="120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91643">
                <a:tc>
                  <a:txBody>
                    <a:bodyPr/>
                    <a:lstStyle/>
                    <a:p>
                      <a:pPr marL="0" marR="0" algn="l">
                        <a:lnSpc>
                          <a:spcPct val="100000"/>
                        </a:lnSpc>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20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200" dirty="0">
                          <a:solidFill>
                            <a:schemeClr val="tx1"/>
                          </a:solidFill>
                          <a:effectLst/>
                        </a:rPr>
                        <a:t>[13.05]</a:t>
                      </a:r>
                      <a:endParaRPr lang="en-US" sz="120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7918">
                <a:tc gridSpan="4">
                  <a:txBody>
                    <a:bodyPr/>
                    <a:lstStyle/>
                    <a:p>
                      <a:pPr marL="0" marR="0" indent="0" algn="just">
                        <a:lnSpc>
                          <a:spcPct val="100000"/>
                        </a:lnSpc>
                        <a:spcBef>
                          <a:spcPts val="0"/>
                        </a:spcBef>
                        <a:spcAft>
                          <a:spcPts val="0"/>
                        </a:spcAft>
                      </a:pPr>
                      <a:r>
                        <a:rPr lang="en-US" sz="1200" b="0" dirty="0">
                          <a:solidFill>
                            <a:schemeClr val="tx1"/>
                          </a:solidFill>
                          <a:effectLst/>
                        </a:rPr>
                        <a:t>A complete list of covariates, coefficient estimates, and model statistics can be found in Jensen, </a:t>
                      </a:r>
                      <a:r>
                        <a:rPr lang="en-US" sz="1200" b="0" dirty="0" err="1">
                          <a:solidFill>
                            <a:schemeClr val="tx1"/>
                          </a:solidFill>
                          <a:effectLst/>
                        </a:rPr>
                        <a:t>Mude</a:t>
                      </a:r>
                      <a:r>
                        <a:rPr lang="en-US" sz="1200" b="0" dirty="0">
                          <a:solidFill>
                            <a:schemeClr val="tx1"/>
                          </a:solidFill>
                          <a:effectLst/>
                        </a:rPr>
                        <a:t> &amp; Barrett (2014). Clustered and robust standard errors in parentheses. Model F-stat in brackets. *** p&lt;0.01, ** p&lt;0.05, * p&lt;0.1. </a:t>
                      </a:r>
                    </a:p>
                    <a:p>
                      <a:pPr marL="0" marR="0" algn="ctr">
                        <a:lnSpc>
                          <a:spcPct val="100000"/>
                        </a:lnSpc>
                        <a:spcBef>
                          <a:spcPts val="0"/>
                        </a:spcBef>
                        <a:spcAft>
                          <a:spcPts val="0"/>
                        </a:spcAft>
                      </a:pPr>
                      <a:r>
                        <a:rPr lang="en-US" sz="1000" dirty="0">
                          <a:solidFill>
                            <a:schemeClr val="tx1"/>
                          </a:solidFill>
                          <a:effectLst/>
                        </a:rPr>
                        <a:t> </a:t>
                      </a:r>
                      <a:endParaRPr lang="en-US" sz="1000" dirty="0">
                        <a:solidFill>
                          <a:schemeClr val="tx1"/>
                        </a:solidFill>
                        <a:effectLst/>
                        <a:latin typeface="Times New Roman" panose="02020603050405020304" pitchFamily="18" charset="0"/>
                        <a:ea typeface="Calisto MT" panose="02040603050505030304" pitchFamily="18" charset="0"/>
                        <a:cs typeface="TimesLTStd-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227630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pPr eaLnBrk="1" hangingPunct="1">
              <a:spcBef>
                <a:spcPts val="0"/>
              </a:spcBef>
              <a:spcAft>
                <a:spcPts val="600"/>
              </a:spcAft>
            </a:pPr>
            <a:endParaRPr lang="en-US" sz="1600" dirty="0" smtClean="0"/>
          </a:p>
        </p:txBody>
      </p:sp>
      <p:sp>
        <p:nvSpPr>
          <p:cNvPr id="8" name="TextBox 7"/>
          <p:cNvSpPr txBox="1"/>
          <p:nvPr/>
        </p:nvSpPr>
        <p:spPr>
          <a:xfrm>
            <a:off x="6629400" y="6298168"/>
            <a:ext cx="2259281" cy="307777"/>
          </a:xfrm>
          <a:prstGeom prst="rect">
            <a:avLst/>
          </a:prstGeom>
          <a:noFill/>
        </p:spPr>
        <p:txBody>
          <a:bodyPr wrap="square" rtlCol="0">
            <a:spAutoFit/>
          </a:bodyPr>
          <a:lstStyle/>
          <a:p>
            <a:r>
              <a:rPr lang="en-US" sz="1400" dirty="0" smtClean="0">
                <a:latin typeface="+mn-lt"/>
              </a:rPr>
              <a:t>Janzen &amp; Carter 2013 NBER</a:t>
            </a:r>
            <a:endParaRPr lang="en-US" sz="1400" dirty="0">
              <a:latin typeface="+mn-lt"/>
            </a:endParaRPr>
          </a:p>
        </p:txBody>
      </p:sp>
      <p:sp>
        <p:nvSpPr>
          <p:cNvPr id="10"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IBLI’s Impacts: Less adverse post-drought coping</a:t>
            </a:r>
            <a:endParaRPr lang="en-US" sz="2800" b="1" dirty="0">
              <a:solidFill>
                <a:schemeClr val="bg1"/>
              </a:solidFill>
            </a:endParaRPr>
          </a:p>
        </p:txBody>
      </p:sp>
      <p:sp>
        <p:nvSpPr>
          <p:cNvPr id="2" name="TextBox 1"/>
          <p:cNvSpPr txBox="1"/>
          <p:nvPr/>
        </p:nvSpPr>
        <p:spPr>
          <a:xfrm>
            <a:off x="304800" y="1371600"/>
            <a:ext cx="8534400" cy="4016484"/>
          </a:xfrm>
          <a:prstGeom prst="rect">
            <a:avLst/>
          </a:prstGeom>
          <a:noFill/>
        </p:spPr>
        <p:txBody>
          <a:bodyPr wrap="square" rtlCol="0">
            <a:spAutoFit/>
          </a:bodyPr>
          <a:lstStyle/>
          <a:p>
            <a:pPr>
              <a:spcAft>
                <a:spcPts val="600"/>
              </a:spcAft>
            </a:pPr>
            <a:r>
              <a:rPr lang="en-US" sz="2400" dirty="0" err="1" smtClean="0">
                <a:latin typeface="+mn-lt"/>
              </a:rPr>
              <a:t>Marsabit</a:t>
            </a:r>
            <a:r>
              <a:rPr lang="en-US" sz="2400" dirty="0" smtClean="0">
                <a:latin typeface="+mn-lt"/>
              </a:rPr>
              <a:t> HHs received IBLI indemnity payments in October 2011, near end of major drought. Survey HHs with IBLI coverage report much better expected behaviors/outcomes than the uninsured:</a:t>
            </a:r>
          </a:p>
          <a:p>
            <a:pPr marL="285750" indent="-285750">
              <a:spcAft>
                <a:spcPts val="600"/>
              </a:spcAft>
              <a:buFontTx/>
              <a:buChar char="-"/>
            </a:pPr>
            <a:r>
              <a:rPr lang="en-US" sz="2400" b="1" dirty="0" smtClean="0">
                <a:latin typeface="+mn-lt"/>
              </a:rPr>
              <a:t>36% reduction in likelihood of distress livestock sales</a:t>
            </a:r>
            <a:r>
              <a:rPr lang="en-US" sz="2400" dirty="0" smtClean="0">
                <a:latin typeface="+mn-lt"/>
              </a:rPr>
              <a:t>, especially (64%) among modestly better-off HHs (&gt;8.4 TLU)</a:t>
            </a:r>
          </a:p>
          <a:p>
            <a:pPr marL="285750" indent="-285750">
              <a:spcAft>
                <a:spcPts val="600"/>
              </a:spcAft>
              <a:buFontTx/>
              <a:buChar char="-"/>
            </a:pPr>
            <a:r>
              <a:rPr lang="en-US" sz="2400" b="1" dirty="0" smtClean="0">
                <a:latin typeface="+mn-lt"/>
              </a:rPr>
              <a:t>25% reduction in likelihood of reducing meals </a:t>
            </a:r>
            <a:r>
              <a:rPr lang="en-US" sz="2400" dirty="0" smtClean="0">
                <a:latin typeface="+mn-lt"/>
              </a:rPr>
              <a:t>as a coping strategy, especially (43%) among those with small or no herds</a:t>
            </a:r>
          </a:p>
          <a:p>
            <a:endParaRPr lang="en-US" sz="2400" dirty="0" smtClean="0">
              <a:latin typeface="+mn-lt"/>
            </a:endParaRPr>
          </a:p>
          <a:p>
            <a:r>
              <a:rPr lang="en-US" sz="2400" dirty="0" smtClean="0">
                <a:latin typeface="+mn-lt"/>
              </a:rPr>
              <a:t>IBLI appears to provide a flexible safety net, reducing reliance on the most adverse behaviors undertaken by different groups.</a:t>
            </a:r>
            <a:endParaRPr lang="en-US" sz="2400" dirty="0">
              <a:latin typeface="+mn-lt"/>
            </a:endParaRPr>
          </a:p>
        </p:txBody>
      </p:sp>
    </p:spTree>
    <p:extLst>
      <p:ext uri="{BB962C8B-B14F-4D97-AF65-F5344CB8AC3E}">
        <p14:creationId xmlns:p14="http://schemas.microsoft.com/office/powerpoint/2010/main" val="274336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49131" y="13970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Insurance vs. cash transfers: Normalized by cost</a:t>
            </a:r>
            <a:endParaRPr lang="en-US" sz="2800" b="1" dirty="0">
              <a:solidFill>
                <a:schemeClr val="bg1"/>
              </a:solidFill>
            </a:endParaRPr>
          </a:p>
        </p:txBody>
      </p:sp>
      <p:sp>
        <p:nvSpPr>
          <p:cNvPr id="15" name="TextBox 14"/>
          <p:cNvSpPr txBox="1"/>
          <p:nvPr/>
        </p:nvSpPr>
        <p:spPr>
          <a:xfrm>
            <a:off x="340396" y="1297709"/>
            <a:ext cx="8332869" cy="1200329"/>
          </a:xfrm>
          <a:prstGeom prst="rect">
            <a:avLst/>
          </a:prstGeom>
          <a:noFill/>
        </p:spPr>
        <p:txBody>
          <a:bodyPr wrap="square" rtlCol="0">
            <a:spAutoFit/>
          </a:bodyPr>
          <a:lstStyle/>
          <a:p>
            <a:r>
              <a:rPr lang="en-US" sz="2400" b="1" dirty="0" smtClean="0">
                <a:latin typeface="+mn-lt"/>
              </a:rPr>
              <a:t>IBLI generates comparable impact/</a:t>
            </a:r>
            <a:r>
              <a:rPr lang="en-US" sz="2400" b="1" dirty="0" err="1" smtClean="0">
                <a:latin typeface="+mn-lt"/>
              </a:rPr>
              <a:t>KSh</a:t>
            </a:r>
            <a:r>
              <a:rPr lang="en-US" sz="2400" b="1" dirty="0" smtClean="0">
                <a:latin typeface="+mn-lt"/>
              </a:rPr>
              <a:t> on average at pilot scale. But philanthropic/public funding is largely fixed cost, so the marginal benefit/cost ratios are </a:t>
            </a:r>
            <a:r>
              <a:rPr lang="en-US" sz="2400" b="1" i="1" u="sng" dirty="0" smtClean="0">
                <a:solidFill>
                  <a:srgbClr val="FF0000"/>
                </a:solidFill>
                <a:latin typeface="+mn-lt"/>
              </a:rPr>
              <a:t>&gt; an order of magnitude </a:t>
            </a:r>
            <a:r>
              <a:rPr lang="en-US" sz="2400" b="1" dirty="0" smtClean="0">
                <a:latin typeface="+mn-lt"/>
              </a:rPr>
              <a:t>larger!</a:t>
            </a:r>
            <a:endParaRPr lang="en-US" sz="2400" b="1" dirty="0">
              <a:latin typeface="+mn-lt"/>
            </a:endParaRPr>
          </a:p>
        </p:txBody>
      </p:sp>
      <p:sp>
        <p:nvSpPr>
          <p:cNvPr id="23" name="Rectangle 22"/>
          <p:cNvSpPr/>
          <p:nvPr/>
        </p:nvSpPr>
        <p:spPr>
          <a:xfrm>
            <a:off x="163641" y="4795805"/>
            <a:ext cx="8866269" cy="523220"/>
          </a:xfrm>
          <a:prstGeom prst="rect">
            <a:avLst/>
          </a:prstGeom>
        </p:spPr>
        <p:txBody>
          <a:bodyPr wrap="square">
            <a:spAutoFit/>
          </a:bodyPr>
          <a:lstStyle/>
          <a:p>
            <a:r>
              <a:rPr lang="en-US" sz="1400" dirty="0">
                <a:latin typeface="+mn-lt"/>
                <a:ea typeface="Calibri"/>
                <a:cs typeface="Aharoni" panose="02010803020104030203" pitchFamily="2" charset="-79"/>
              </a:rPr>
              <a:t>All in real 2009 Kenya Shillings. Impacts are estimated using the average client value and costs </a:t>
            </a:r>
            <a:r>
              <a:rPr lang="en-US" sz="1400" dirty="0" smtClean="0">
                <a:latin typeface="+mn-lt"/>
                <a:ea typeface="Calibri"/>
                <a:cs typeface="Aharoni" panose="02010803020104030203" pitchFamily="2" charset="-79"/>
              </a:rPr>
              <a:t>from administrative records, </a:t>
            </a:r>
            <a:r>
              <a:rPr lang="en-US" sz="1400" dirty="0">
                <a:latin typeface="+mn-lt"/>
                <a:ea typeface="Calibri"/>
                <a:cs typeface="Aharoni" panose="02010803020104030203" pitchFamily="2" charset="-79"/>
              </a:rPr>
              <a:t>and parameter </a:t>
            </a:r>
            <a:r>
              <a:rPr lang="en-US" sz="1400" dirty="0" smtClean="0">
                <a:latin typeface="+mn-lt"/>
                <a:ea typeface="Calibri"/>
                <a:cs typeface="Aharoni" panose="02010803020104030203" pitchFamily="2" charset="-79"/>
              </a:rPr>
              <a:t>estimates. </a:t>
            </a:r>
            <a:r>
              <a:rPr lang="en-US" sz="1400" baseline="30000" dirty="0">
                <a:latin typeface="+mn-lt"/>
                <a:cs typeface="Aharoni" panose="02010803020104030203" pitchFamily="2" charset="-79"/>
              </a:rPr>
              <a:t>1</a:t>
            </a:r>
            <a:r>
              <a:rPr lang="en-US" sz="1400" dirty="0">
                <a:latin typeface="+mn-lt"/>
                <a:cs typeface="Aharoni" panose="02010803020104030203" pitchFamily="2" charset="-79"/>
              </a:rPr>
              <a:t>Results are multiplied by 10. </a:t>
            </a:r>
            <a:r>
              <a:rPr lang="en-US" sz="1400" baseline="30000" dirty="0">
                <a:latin typeface="+mn-lt"/>
                <a:cs typeface="Aharoni" panose="02010803020104030203" pitchFamily="2" charset="-79"/>
              </a:rPr>
              <a:t>2</a:t>
            </a:r>
            <a:r>
              <a:rPr lang="en-US" sz="1400" dirty="0">
                <a:latin typeface="+mn-lt"/>
                <a:cs typeface="Aharoni" panose="02010803020104030203" pitchFamily="2" charset="-79"/>
              </a:rPr>
              <a:t>Results are multiplied by </a:t>
            </a:r>
            <a:r>
              <a:rPr lang="en-US" sz="1400" dirty="0" smtClean="0">
                <a:latin typeface="+mn-lt"/>
                <a:cs typeface="Aharoni" panose="02010803020104030203" pitchFamily="2" charset="-79"/>
              </a:rPr>
              <a:t>1,000.</a:t>
            </a:r>
            <a:endParaRPr lang="en-US" sz="1400" dirty="0">
              <a:latin typeface="+mn-lt"/>
              <a:cs typeface="Aharoni" panose="02010803020104030203" pitchFamily="2" charset="-79"/>
            </a:endParaRPr>
          </a:p>
        </p:txBody>
      </p:sp>
      <p:pic>
        <p:nvPicPr>
          <p:cNvPr id="24" name="Picture 23"/>
          <p:cNvPicPr>
            <a:picLocks noChangeAspect="1"/>
          </p:cNvPicPr>
          <p:nvPr/>
        </p:nvPicPr>
        <p:blipFill>
          <a:blip r:embed="rId3"/>
          <a:stretch>
            <a:fillRect/>
          </a:stretch>
        </p:blipFill>
        <p:spPr>
          <a:xfrm>
            <a:off x="228600" y="2389644"/>
            <a:ext cx="9054521" cy="2592399"/>
          </a:xfrm>
          <a:prstGeom prst="rect">
            <a:avLst/>
          </a:prstGeom>
        </p:spPr>
      </p:pic>
      <p:sp>
        <p:nvSpPr>
          <p:cNvPr id="25" name="TextBox 24"/>
          <p:cNvSpPr txBox="1"/>
          <p:nvPr/>
        </p:nvSpPr>
        <p:spPr>
          <a:xfrm>
            <a:off x="6553200" y="6400800"/>
            <a:ext cx="2590800" cy="307777"/>
          </a:xfrm>
          <a:prstGeom prst="rect">
            <a:avLst/>
          </a:prstGeom>
          <a:noFill/>
        </p:spPr>
        <p:txBody>
          <a:bodyPr wrap="square" rtlCol="0">
            <a:spAutoFit/>
          </a:bodyPr>
          <a:lstStyle/>
          <a:p>
            <a:r>
              <a:rPr lang="en-US" sz="1400" dirty="0" smtClean="0">
                <a:latin typeface="+mn-lt"/>
              </a:rPr>
              <a:t>Jensen, Barrett &amp; </a:t>
            </a:r>
            <a:r>
              <a:rPr lang="en-US" sz="1400" dirty="0" err="1" smtClean="0">
                <a:latin typeface="+mn-lt"/>
              </a:rPr>
              <a:t>Mude</a:t>
            </a:r>
            <a:r>
              <a:rPr lang="en-US" sz="1400" dirty="0" smtClean="0">
                <a:latin typeface="+mn-lt"/>
              </a:rPr>
              <a:t> 2014</a:t>
            </a:r>
            <a:endParaRPr lang="en-US" sz="1400" dirty="0">
              <a:latin typeface="+mn-lt"/>
            </a:endParaRPr>
          </a:p>
        </p:txBody>
      </p:sp>
    </p:spTree>
    <p:extLst>
      <p:ext uri="{BB962C8B-B14F-4D97-AF65-F5344CB8AC3E}">
        <p14:creationId xmlns:p14="http://schemas.microsoft.com/office/powerpoint/2010/main" val="1978144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8" name="Rectangle 3"/>
          <p:cNvSpPr>
            <a:spLocks noChangeArrowheads="1"/>
          </p:cNvSpPr>
          <p:nvPr/>
        </p:nvSpPr>
        <p:spPr bwMode="auto">
          <a:xfrm>
            <a:off x="134938" y="914400"/>
            <a:ext cx="8856662" cy="5791200"/>
          </a:xfrm>
          <a:prstGeom prst="rect">
            <a:avLst/>
          </a:prstGeom>
          <a:noFill/>
          <a:ln w="9525">
            <a:noFill/>
            <a:miter lim="800000"/>
            <a:headEnd/>
            <a:tailEnd/>
          </a:ln>
        </p:spPr>
        <p:txBody>
          <a:bodyPr lIns="91429" tIns="45714" rIns="91429" bIns="45714"/>
          <a:lstStyle/>
          <a:p>
            <a:pPr marL="800100" lvl="1" indent="-342900">
              <a:buFont typeface="Arial" panose="020B0604020202020204" pitchFamily="34" charset="0"/>
              <a:buChar char="•"/>
            </a:pPr>
            <a:endParaRPr kumimoji="1" lang="en-US" altLang="ja-JP" sz="1900" dirty="0" smtClean="0">
              <a:solidFill>
                <a:srgbClr val="FF0000"/>
              </a:solidFill>
            </a:endParaRPr>
          </a:p>
          <a:p>
            <a:pPr marL="800100" lvl="1" indent="-342900">
              <a:buFont typeface="Arial" panose="020B0604020202020204" pitchFamily="34" charset="0"/>
              <a:buChar char="•"/>
            </a:pPr>
            <a:endParaRPr kumimoji="1" lang="en-US" altLang="ja-JP" sz="1900" dirty="0">
              <a:solidFill>
                <a:srgbClr val="FF0000"/>
              </a:solidFill>
            </a:endParaRPr>
          </a:p>
        </p:txBody>
      </p:sp>
      <p:sp>
        <p:nvSpPr>
          <p:cNvPr id="15"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IBLI’s Impacts: Household subjective well-being</a:t>
            </a:r>
            <a:endParaRPr lang="en-US" sz="2800" b="1" dirty="0">
              <a:solidFill>
                <a:schemeClr val="bg1"/>
              </a:solidFill>
            </a:endParaRPr>
          </a:p>
        </p:txBody>
      </p:sp>
      <p:sp>
        <p:nvSpPr>
          <p:cNvPr id="8" name="TextBox 7"/>
          <p:cNvSpPr txBox="1"/>
          <p:nvPr/>
        </p:nvSpPr>
        <p:spPr>
          <a:xfrm>
            <a:off x="228600" y="1066800"/>
            <a:ext cx="8610600" cy="4893647"/>
          </a:xfrm>
          <a:prstGeom prst="rect">
            <a:avLst/>
          </a:prstGeom>
          <a:noFill/>
        </p:spPr>
        <p:txBody>
          <a:bodyPr wrap="square" rtlCol="0">
            <a:spAutoFit/>
          </a:bodyPr>
          <a:lstStyle/>
          <a:p>
            <a:r>
              <a:rPr kumimoji="1" lang="en-US" altLang="ja-JP" sz="2400" dirty="0" err="1" smtClean="0">
                <a:latin typeface="+mn-lt"/>
              </a:rPr>
              <a:t>Borana</a:t>
            </a:r>
            <a:r>
              <a:rPr kumimoji="1" lang="en-US" altLang="ja-JP" sz="2400" dirty="0" smtClean="0">
                <a:latin typeface="+mn-lt"/>
              </a:rPr>
              <a:t> survey HHs report </a:t>
            </a:r>
            <a:r>
              <a:rPr kumimoji="1" lang="en-US" altLang="ja-JP" sz="2400" dirty="0">
                <a:latin typeface="+mn-lt"/>
              </a:rPr>
              <a:t>overall life satisfaction.  </a:t>
            </a:r>
            <a:r>
              <a:rPr kumimoji="1" lang="en-US" altLang="ja-JP" sz="2400" dirty="0" smtClean="0">
                <a:latin typeface="+mn-lt"/>
              </a:rPr>
              <a:t>In principle, insurance helps risk averse people even when it doesn’t pay out.  But an imperfect product with commercial loadings might not. </a:t>
            </a:r>
          </a:p>
          <a:p>
            <a:endParaRPr kumimoji="1" lang="en-US" altLang="ja-JP" sz="2400" dirty="0">
              <a:latin typeface="+mn-lt"/>
            </a:endParaRPr>
          </a:p>
          <a:p>
            <a:r>
              <a:rPr kumimoji="1" lang="en-US" altLang="ja-JP" sz="2400" dirty="0" smtClean="0">
                <a:latin typeface="+mn-lt"/>
              </a:rPr>
              <a:t>There had been no payout in Ethiopia (pre-11/14). So use subjective well-being measures to assess welfare gains even w/o indemnities.</a:t>
            </a:r>
          </a:p>
          <a:p>
            <a:endParaRPr kumimoji="1" lang="en-US" altLang="ja-JP" sz="2400" dirty="0">
              <a:latin typeface="+mn-lt"/>
            </a:endParaRPr>
          </a:p>
          <a:p>
            <a:r>
              <a:rPr kumimoji="1" lang="en-US" sz="2400" dirty="0">
                <a:latin typeface="+mn-lt"/>
              </a:rPr>
              <a:t>To deal with potential heterogeneity problems associated with SWB (attitudinal measures), we correct our SWB measures using hypothetical </a:t>
            </a:r>
            <a:r>
              <a:rPr kumimoji="1" lang="en-US" sz="2400" dirty="0" smtClean="0">
                <a:latin typeface="+mn-lt"/>
              </a:rPr>
              <a:t>vignettes, using current best practice, and verify with alternative measures to ensure robustness of findings.</a:t>
            </a:r>
            <a:endParaRPr kumimoji="1" lang="en-US" sz="2400" dirty="0">
              <a:latin typeface="+mn-lt"/>
            </a:endParaRPr>
          </a:p>
          <a:p>
            <a:endParaRPr kumimoji="1" lang="en-US" altLang="ja-JP" sz="2400" dirty="0" smtClean="0">
              <a:latin typeface="+mn-lt"/>
            </a:endParaRPr>
          </a:p>
          <a:p>
            <a:endParaRPr kumimoji="1" lang="en-US" altLang="ja-JP" sz="2400" dirty="0">
              <a:latin typeface="+mn-lt"/>
            </a:endParaRPr>
          </a:p>
        </p:txBody>
      </p:sp>
      <p:sp>
        <p:nvSpPr>
          <p:cNvPr id="9" name="TextBox 8"/>
          <p:cNvSpPr txBox="1"/>
          <p:nvPr/>
        </p:nvSpPr>
        <p:spPr>
          <a:xfrm>
            <a:off x="5410200" y="6298168"/>
            <a:ext cx="3478481" cy="307777"/>
          </a:xfrm>
          <a:prstGeom prst="rect">
            <a:avLst/>
          </a:prstGeom>
          <a:noFill/>
        </p:spPr>
        <p:txBody>
          <a:bodyPr wrap="square" rtlCol="0">
            <a:spAutoFit/>
          </a:bodyPr>
          <a:lstStyle/>
          <a:p>
            <a:r>
              <a:rPr lang="en-US" sz="1400" dirty="0" smtClean="0">
                <a:latin typeface="+mn-lt"/>
              </a:rPr>
              <a:t>Tafere </a:t>
            </a:r>
            <a:r>
              <a:rPr lang="en-US" sz="1400" dirty="0" smtClean="0">
                <a:latin typeface="+mn-lt"/>
              </a:rPr>
              <a:t>, Barrett, Lentz and Taddesse. 2014</a:t>
            </a:r>
            <a:endParaRPr lang="en-US" sz="1400" dirty="0">
              <a:latin typeface="+mn-lt"/>
            </a:endParaRPr>
          </a:p>
        </p:txBody>
      </p:sp>
    </p:spTree>
    <p:extLst>
      <p:ext uri="{BB962C8B-B14F-4D97-AF65-F5344CB8AC3E}">
        <p14:creationId xmlns:p14="http://schemas.microsoft.com/office/powerpoint/2010/main" val="1876583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Motivation: </a:t>
            </a:r>
            <a:r>
              <a:rPr lang="en-US" sz="2800" b="1" dirty="0" smtClean="0">
                <a:solidFill>
                  <a:schemeClr val="bg1"/>
                </a:solidFill>
              </a:rPr>
              <a:t>Target Population and Events</a:t>
            </a:r>
            <a:endParaRPr lang="en-US" sz="2800" b="1" i="1" dirty="0">
              <a:solidFill>
                <a:schemeClr val="bg1"/>
              </a:solidFill>
              <a:latin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276" y="921542"/>
            <a:ext cx="4400550" cy="600387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38" y="914399"/>
            <a:ext cx="4508266" cy="6011021"/>
          </a:xfrm>
          <a:prstGeom prst="rect">
            <a:avLst/>
          </a:prstGeom>
        </p:spPr>
      </p:pic>
    </p:spTree>
    <p:extLst>
      <p:ext uri="{BB962C8B-B14F-4D97-AF65-F5344CB8AC3E}">
        <p14:creationId xmlns:p14="http://schemas.microsoft.com/office/powerpoint/2010/main" val="1794952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8" name="Rectangle 3"/>
          <p:cNvSpPr>
            <a:spLocks noChangeArrowheads="1"/>
          </p:cNvSpPr>
          <p:nvPr/>
        </p:nvSpPr>
        <p:spPr bwMode="auto">
          <a:xfrm>
            <a:off x="134938" y="914400"/>
            <a:ext cx="8856662" cy="5791200"/>
          </a:xfrm>
          <a:prstGeom prst="rect">
            <a:avLst/>
          </a:prstGeom>
          <a:noFill/>
          <a:ln w="9525">
            <a:noFill/>
            <a:miter lim="800000"/>
            <a:headEnd/>
            <a:tailEnd/>
          </a:ln>
        </p:spPr>
        <p:txBody>
          <a:bodyPr lIns="91429" tIns="45714" rIns="91429" bIns="45714"/>
          <a:lstStyle/>
          <a:p>
            <a:pPr marL="800100" lvl="1" indent="-342900">
              <a:buFont typeface="Arial" panose="020B0604020202020204" pitchFamily="34" charset="0"/>
              <a:buChar char="•"/>
            </a:pPr>
            <a:endParaRPr kumimoji="1" lang="en-US" altLang="ja-JP" sz="1900" dirty="0" smtClean="0">
              <a:solidFill>
                <a:srgbClr val="FF0000"/>
              </a:solidFill>
            </a:endParaRPr>
          </a:p>
          <a:p>
            <a:pPr marL="800100" lvl="1" indent="-342900">
              <a:buFont typeface="Arial" panose="020B0604020202020204" pitchFamily="34" charset="0"/>
              <a:buChar char="•"/>
            </a:pPr>
            <a:endParaRPr kumimoji="1" lang="en-US" altLang="ja-JP" sz="1900" dirty="0">
              <a:solidFill>
                <a:srgbClr val="FF0000"/>
              </a:solidFill>
            </a:endParaRPr>
          </a:p>
        </p:txBody>
      </p:sp>
      <p:sp>
        <p:nvSpPr>
          <p:cNvPr id="15"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IBLI’s Impacts: Household subjective well-being</a:t>
            </a:r>
            <a:endParaRPr lang="en-US" sz="2800" b="1" dirty="0">
              <a:solidFill>
                <a:schemeClr val="bg1"/>
              </a:solidFill>
            </a:endParaRPr>
          </a:p>
        </p:txBody>
      </p:sp>
      <p:sp>
        <p:nvSpPr>
          <p:cNvPr id="9" name="TextBox 8"/>
          <p:cNvSpPr txBox="1"/>
          <p:nvPr/>
        </p:nvSpPr>
        <p:spPr>
          <a:xfrm>
            <a:off x="5410200" y="6298168"/>
            <a:ext cx="3478481" cy="307777"/>
          </a:xfrm>
          <a:prstGeom prst="rect">
            <a:avLst/>
          </a:prstGeom>
          <a:noFill/>
        </p:spPr>
        <p:txBody>
          <a:bodyPr wrap="square" rtlCol="0">
            <a:spAutoFit/>
          </a:bodyPr>
          <a:lstStyle/>
          <a:p>
            <a:r>
              <a:rPr lang="en-US" sz="1400" dirty="0" smtClean="0">
                <a:latin typeface="+mn-lt"/>
              </a:rPr>
              <a:t>Tafere, </a:t>
            </a:r>
            <a:r>
              <a:rPr lang="en-US" sz="1400" dirty="0" smtClean="0">
                <a:latin typeface="+mn-lt"/>
              </a:rPr>
              <a:t>Barrett, Lentz and Taddesse. 2014</a:t>
            </a:r>
            <a:endParaRPr lang="en-US" sz="1400" dirty="0">
              <a:latin typeface="+mn-lt"/>
            </a:endParaRPr>
          </a:p>
        </p:txBody>
      </p:sp>
      <p:sp>
        <p:nvSpPr>
          <p:cNvPr id="10" name="Subtitle 2"/>
          <p:cNvSpPr txBox="1">
            <a:spLocks/>
          </p:cNvSpPr>
          <p:nvPr/>
        </p:nvSpPr>
        <p:spPr bwMode="auto">
          <a:xfrm>
            <a:off x="228600" y="1003300"/>
            <a:ext cx="86868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US" sz="2000" b="1" dirty="0" smtClean="0">
                <a:solidFill>
                  <a:schemeClr val="tx1"/>
                </a:solidFill>
              </a:rPr>
              <a:t>Use randomized treatments to instrument for IBLI and then estimate how IBLI contracts in force and lapsed IBLI coverage affect SWB.</a:t>
            </a:r>
            <a:endParaRPr lang="en-US" sz="2000" b="1" dirty="0">
              <a:solidFill>
                <a:schemeClr val="tx1"/>
              </a:solidFill>
            </a:endParaRPr>
          </a:p>
          <a:p>
            <a:pPr lvl="1" algn="l"/>
            <a:endParaRPr lang="en-US" sz="2000" dirty="0">
              <a:solidFill>
                <a:schemeClr val="tx1"/>
              </a:solidFill>
            </a:endParaRPr>
          </a:p>
          <a:p>
            <a:pPr algn="l"/>
            <a:r>
              <a:rPr lang="en-US" sz="2000" dirty="0" smtClean="0">
                <a:solidFill>
                  <a:schemeClr val="tx1"/>
                </a:solidFill>
              </a:rPr>
              <a:t>There are at least two ways IBLI can influence SWB:</a:t>
            </a:r>
          </a:p>
          <a:p>
            <a:pPr lvl="1" algn="l"/>
            <a:r>
              <a:rPr lang="en-US" sz="2000" dirty="0" smtClean="0">
                <a:solidFill>
                  <a:schemeClr val="tx1"/>
                </a:solidFill>
              </a:rPr>
              <a:t>1) Non-monetary (psychological) benefits or costs </a:t>
            </a:r>
          </a:p>
          <a:p>
            <a:pPr marL="1257300" lvl="2" indent="-342900" algn="l">
              <a:buFont typeface="Arial" panose="020B0604020202020204" pitchFamily="34" charset="0"/>
              <a:buChar char="•"/>
            </a:pPr>
            <a:r>
              <a:rPr lang="en-US" sz="2000" dirty="0" smtClean="0">
                <a:solidFill>
                  <a:schemeClr val="tx1"/>
                </a:solidFill>
              </a:rPr>
              <a:t>Insurance may give peace of mind about adverse outcomes </a:t>
            </a:r>
          </a:p>
          <a:p>
            <a:pPr marL="1257300" lvl="2" indent="-342900" algn="l">
              <a:buFont typeface="Arial" panose="020B0604020202020204" pitchFamily="34" charset="0"/>
              <a:buChar char="•"/>
            </a:pPr>
            <a:r>
              <a:rPr lang="en-US" sz="2000" dirty="0" smtClean="0">
                <a:solidFill>
                  <a:schemeClr val="tx1"/>
                </a:solidFill>
              </a:rPr>
              <a:t>Insurance could increase stress if basis risk is high </a:t>
            </a:r>
            <a:endParaRPr lang="en-US" sz="2000" dirty="0">
              <a:solidFill>
                <a:schemeClr val="tx1"/>
              </a:solidFill>
            </a:endParaRPr>
          </a:p>
          <a:p>
            <a:pPr marL="1257300" lvl="2" indent="-342900" algn="l">
              <a:buFont typeface="Arial" panose="020B0604020202020204" pitchFamily="34" charset="0"/>
              <a:buChar char="•"/>
            </a:pPr>
            <a:r>
              <a:rPr lang="en-US" sz="2000" dirty="0" smtClean="0">
                <a:solidFill>
                  <a:schemeClr val="tx1"/>
                </a:solidFill>
              </a:rPr>
              <a:t>Buyer’s remorse </a:t>
            </a:r>
            <a:r>
              <a:rPr lang="en-US" sz="2000" dirty="0" err="1" smtClean="0">
                <a:solidFill>
                  <a:schemeClr val="tx1"/>
                </a:solidFill>
              </a:rPr>
              <a:t>wrt</a:t>
            </a:r>
            <a:r>
              <a:rPr lang="en-US" sz="2000" dirty="0" smtClean="0">
                <a:solidFill>
                  <a:schemeClr val="tx1"/>
                </a:solidFill>
              </a:rPr>
              <a:t> lapsed contracts</a:t>
            </a:r>
          </a:p>
          <a:p>
            <a:pPr marL="1257300" lvl="2" indent="-342900" algn="l">
              <a:buFont typeface="Arial" panose="020B0604020202020204" pitchFamily="34" charset="0"/>
              <a:buChar char="•"/>
            </a:pPr>
            <a:endParaRPr lang="en-US" sz="2000" dirty="0" smtClean="0">
              <a:solidFill>
                <a:schemeClr val="tx1"/>
              </a:solidFill>
            </a:endParaRPr>
          </a:p>
          <a:p>
            <a:pPr lvl="1" algn="l"/>
            <a:r>
              <a:rPr lang="en-US" sz="2000" dirty="0" smtClean="0">
                <a:solidFill>
                  <a:schemeClr val="tx1"/>
                </a:solidFill>
              </a:rPr>
              <a:t>2) Monetary benefits or costs – effect on net income/wealth</a:t>
            </a:r>
          </a:p>
          <a:p>
            <a:pPr marL="1257300" lvl="2" indent="-342900" algn="l">
              <a:buFont typeface="Arial" panose="020B0604020202020204" pitchFamily="34" charset="0"/>
              <a:buChar char="•"/>
            </a:pPr>
            <a:r>
              <a:rPr lang="en-US" sz="2000" dirty="0" smtClean="0">
                <a:solidFill>
                  <a:schemeClr val="tx1"/>
                </a:solidFill>
              </a:rPr>
              <a:t>Since premium payment reduces net income/wealth, indemnity payment increases it, net indemnity payments will influence SWB.</a:t>
            </a:r>
          </a:p>
        </p:txBody>
      </p:sp>
    </p:spTree>
    <p:extLst>
      <p:ext uri="{BB962C8B-B14F-4D97-AF65-F5344CB8AC3E}">
        <p14:creationId xmlns:p14="http://schemas.microsoft.com/office/powerpoint/2010/main" val="840788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8" name="Rectangle 3"/>
          <p:cNvSpPr>
            <a:spLocks noChangeArrowheads="1"/>
          </p:cNvSpPr>
          <p:nvPr/>
        </p:nvSpPr>
        <p:spPr bwMode="auto">
          <a:xfrm>
            <a:off x="134938" y="914400"/>
            <a:ext cx="8856662" cy="5791200"/>
          </a:xfrm>
          <a:prstGeom prst="rect">
            <a:avLst/>
          </a:prstGeom>
          <a:noFill/>
          <a:ln w="9525">
            <a:noFill/>
            <a:miter lim="800000"/>
            <a:headEnd/>
            <a:tailEnd/>
          </a:ln>
        </p:spPr>
        <p:txBody>
          <a:bodyPr lIns="91429" tIns="45714" rIns="91429" bIns="45714"/>
          <a:lstStyle/>
          <a:p>
            <a:pPr marL="800100" lvl="1" indent="-342900">
              <a:buFont typeface="Arial" panose="020B0604020202020204" pitchFamily="34" charset="0"/>
              <a:buChar char="•"/>
            </a:pPr>
            <a:endParaRPr kumimoji="1" lang="en-US" altLang="ja-JP" sz="1900" dirty="0" smtClean="0">
              <a:solidFill>
                <a:srgbClr val="FF0000"/>
              </a:solidFill>
            </a:endParaRPr>
          </a:p>
          <a:p>
            <a:pPr marL="800100" lvl="1" indent="-342900">
              <a:buFont typeface="Arial" panose="020B0604020202020204" pitchFamily="34" charset="0"/>
              <a:buChar char="•"/>
            </a:pPr>
            <a:endParaRPr kumimoji="1" lang="en-US" altLang="ja-JP" sz="1900" dirty="0">
              <a:solidFill>
                <a:srgbClr val="FF0000"/>
              </a:solidFill>
            </a:endParaRPr>
          </a:p>
        </p:txBody>
      </p:sp>
      <p:sp>
        <p:nvSpPr>
          <p:cNvPr id="15"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IBLI’s Impacts: Household subjective well-being</a:t>
            </a:r>
            <a:endParaRPr lang="en-US" sz="2800" b="1" dirty="0">
              <a:solidFill>
                <a:schemeClr val="bg1"/>
              </a:solidFill>
            </a:endParaRPr>
          </a:p>
        </p:txBody>
      </p:sp>
      <p:sp>
        <p:nvSpPr>
          <p:cNvPr id="8" name="TextBox 7"/>
          <p:cNvSpPr txBox="1"/>
          <p:nvPr/>
        </p:nvSpPr>
        <p:spPr>
          <a:xfrm>
            <a:off x="228600" y="1066800"/>
            <a:ext cx="8382000" cy="5201424"/>
          </a:xfrm>
          <a:prstGeom prst="rect">
            <a:avLst/>
          </a:prstGeom>
          <a:noFill/>
        </p:spPr>
        <p:txBody>
          <a:bodyPr wrap="square" rtlCol="0">
            <a:spAutoFit/>
          </a:bodyPr>
          <a:lstStyle/>
          <a:p>
            <a:r>
              <a:rPr kumimoji="1" lang="en-US" altLang="ja-JP" sz="2400" b="1" dirty="0" smtClean="0">
                <a:latin typeface="+mn-lt"/>
              </a:rPr>
              <a:t>Key Findings:</a:t>
            </a:r>
          </a:p>
          <a:p>
            <a:endParaRPr kumimoji="1" lang="en-US" altLang="ja-JP" sz="2400" dirty="0" smtClean="0">
              <a:latin typeface="+mn-lt"/>
            </a:endParaRPr>
          </a:p>
          <a:p>
            <a:pPr marL="342900" indent="-342900">
              <a:buFont typeface="Arial" panose="020B0604020202020204" pitchFamily="34" charset="0"/>
              <a:buChar char="•"/>
            </a:pPr>
            <a:r>
              <a:rPr kumimoji="1" lang="en-US" altLang="ja-JP" sz="2400" dirty="0" smtClean="0">
                <a:latin typeface="+mn-lt"/>
              </a:rPr>
              <a:t>IBLI has a positive</a:t>
            </a:r>
            <a:r>
              <a:rPr kumimoji="1" lang="en-US" altLang="ja-JP" sz="2400" dirty="0">
                <a:latin typeface="+mn-lt"/>
              </a:rPr>
              <a:t>, </a:t>
            </a:r>
            <a:r>
              <a:rPr kumimoji="1" lang="en-US" altLang="ja-JP" sz="2400" dirty="0" smtClean="0">
                <a:latin typeface="+mn-lt"/>
              </a:rPr>
              <a:t>stat. sig. effect </a:t>
            </a:r>
            <a:r>
              <a:rPr kumimoji="1" lang="en-US" altLang="ja-JP" sz="2400" dirty="0">
                <a:latin typeface="+mn-lt"/>
              </a:rPr>
              <a:t>on HH well-being, even </a:t>
            </a:r>
            <a:r>
              <a:rPr kumimoji="1" lang="en-US" altLang="ja-JP" sz="2400" dirty="0" smtClean="0">
                <a:latin typeface="+mn-lt"/>
              </a:rPr>
              <a:t>after premium </a:t>
            </a:r>
            <a:r>
              <a:rPr kumimoji="1" lang="en-US" altLang="ja-JP" sz="2400" dirty="0">
                <a:latin typeface="+mn-lt"/>
              </a:rPr>
              <a:t>payment and </a:t>
            </a:r>
            <a:r>
              <a:rPr kumimoji="1" lang="en-US" altLang="ja-JP" sz="2400" dirty="0" smtClean="0">
                <a:latin typeface="+mn-lt"/>
              </a:rPr>
              <a:t>w/o any indemnity </a:t>
            </a:r>
            <a:r>
              <a:rPr kumimoji="1" lang="en-US" altLang="ja-JP" sz="2400" dirty="0">
                <a:latin typeface="+mn-lt"/>
              </a:rPr>
              <a:t>payments </a:t>
            </a:r>
          </a:p>
          <a:p>
            <a:pPr marL="800100" lvl="1" indent="-342900">
              <a:buFont typeface="Arial" panose="020B0604020202020204" pitchFamily="34" charset="0"/>
              <a:buChar char="•"/>
            </a:pPr>
            <a:r>
              <a:rPr kumimoji="1" lang="en-US" altLang="ja-JP" sz="2400" dirty="0">
                <a:latin typeface="+mn-lt"/>
              </a:rPr>
              <a:t>IBLI coverage for </a:t>
            </a:r>
            <a:r>
              <a:rPr kumimoji="1" lang="en-US" altLang="ja-JP" sz="2400" dirty="0" smtClean="0">
                <a:latin typeface="+mn-lt"/>
              </a:rPr>
              <a:t>3 </a:t>
            </a:r>
            <a:r>
              <a:rPr kumimoji="1" lang="en-US" altLang="ja-JP" sz="2400" dirty="0">
                <a:latin typeface="+mn-lt"/>
              </a:rPr>
              <a:t>TLU moves a HH 1 step up the SWB scale</a:t>
            </a:r>
          </a:p>
          <a:p>
            <a:pPr marL="800100" lvl="1" indent="-342900">
              <a:buFont typeface="Arial" panose="020B0604020202020204" pitchFamily="34" charset="0"/>
              <a:buChar char="•"/>
            </a:pPr>
            <a:r>
              <a:rPr kumimoji="1" lang="en-US" altLang="ja-JP" sz="2400" dirty="0" smtClean="0">
                <a:latin typeface="+mn-lt"/>
              </a:rPr>
              <a:t>Insuring 15 </a:t>
            </a:r>
            <a:r>
              <a:rPr kumimoji="1" lang="en-US" altLang="ja-JP" sz="2400" dirty="0">
                <a:latin typeface="+mn-lt"/>
              </a:rPr>
              <a:t>TLU (roughly </a:t>
            </a:r>
            <a:r>
              <a:rPr kumimoji="1" lang="en-US" altLang="ja-JP" sz="2400" dirty="0" smtClean="0">
                <a:latin typeface="+mn-lt"/>
              </a:rPr>
              <a:t>baseline sample mean herd size) </a:t>
            </a:r>
            <a:r>
              <a:rPr kumimoji="1" lang="en-US" altLang="ja-JP" sz="2400" dirty="0">
                <a:latin typeface="+mn-lt"/>
              </a:rPr>
              <a:t>shifts HH from lowest to highest SWB category</a:t>
            </a:r>
          </a:p>
          <a:p>
            <a:pPr marL="342900" indent="-342900">
              <a:buFont typeface="Arial" panose="020B0604020202020204" pitchFamily="34" charset="0"/>
              <a:buChar char="•"/>
            </a:pPr>
            <a:r>
              <a:rPr kumimoji="1" lang="en-US" altLang="ja-JP" sz="2400" dirty="0" smtClean="0">
                <a:latin typeface="+mn-lt"/>
              </a:rPr>
              <a:t>Ex post of contract lapse, purchasers exhibit some buyer’s remorse in the absence of indemnity payments.</a:t>
            </a:r>
            <a:endParaRPr kumimoji="1" lang="en-US" altLang="ja-JP" sz="2400" dirty="0">
              <a:latin typeface="+mn-lt"/>
            </a:endParaRPr>
          </a:p>
          <a:p>
            <a:pPr marL="342900" indent="-342900">
              <a:buFont typeface="Arial" panose="020B0604020202020204" pitchFamily="34" charset="0"/>
              <a:buChar char="•"/>
            </a:pPr>
            <a:r>
              <a:rPr kumimoji="1" lang="en-US" altLang="ja-JP" sz="2400" dirty="0" smtClean="0">
                <a:latin typeface="+mn-lt"/>
              </a:rPr>
              <a:t>But the </a:t>
            </a:r>
            <a:r>
              <a:rPr kumimoji="1" lang="en-US" altLang="ja-JP" sz="2400" dirty="0">
                <a:latin typeface="+mn-lt"/>
              </a:rPr>
              <a:t>positive effect of </a:t>
            </a:r>
            <a:r>
              <a:rPr kumimoji="1" lang="en-US" altLang="ja-JP" sz="2400" dirty="0" smtClean="0">
                <a:latin typeface="+mn-lt"/>
              </a:rPr>
              <a:t>IBLI coverage is </a:t>
            </a:r>
            <a:r>
              <a:rPr kumimoji="1" lang="en-US" altLang="ja-JP" sz="2400" dirty="0">
                <a:latin typeface="+mn-lt"/>
              </a:rPr>
              <a:t>significantly higher than the negative effect of buyer’s remorse. </a:t>
            </a:r>
            <a:endParaRPr kumimoji="1" lang="en-US" altLang="ja-JP" sz="2400" dirty="0" smtClean="0">
              <a:latin typeface="+mn-lt"/>
            </a:endParaRPr>
          </a:p>
          <a:p>
            <a:pPr marL="342900" indent="-342900">
              <a:buFont typeface="Arial" panose="020B0604020202020204" pitchFamily="34" charset="0"/>
              <a:buChar char="•"/>
            </a:pPr>
            <a:endParaRPr kumimoji="1" lang="en-US" altLang="ja-JP" sz="2000" dirty="0" smtClean="0">
              <a:solidFill>
                <a:srgbClr val="FF0000"/>
              </a:solidFill>
              <a:latin typeface="+mn-lt"/>
            </a:endParaRPr>
          </a:p>
          <a:p>
            <a:r>
              <a:rPr kumimoji="1" lang="en-US" altLang="ja-JP" sz="2400" b="1" dirty="0" smtClean="0">
                <a:latin typeface="+mn-lt"/>
              </a:rPr>
              <a:t>Even with prospective buyer’s remorse, IBLI </a:t>
            </a:r>
            <a:r>
              <a:rPr kumimoji="1" lang="en-US" altLang="ja-JP" sz="2400" b="1" dirty="0">
                <a:latin typeface="+mn-lt"/>
              </a:rPr>
              <a:t>purchase </a:t>
            </a:r>
            <a:r>
              <a:rPr kumimoji="1" lang="en-US" altLang="ja-JP" sz="2400" b="1" dirty="0" smtClean="0">
                <a:latin typeface="+mn-lt"/>
              </a:rPr>
              <a:t>improves subjective well-being.</a:t>
            </a:r>
            <a:endParaRPr lang="en-US" sz="2400" b="1" dirty="0">
              <a:latin typeface="+mn-lt"/>
            </a:endParaRPr>
          </a:p>
        </p:txBody>
      </p:sp>
      <p:sp>
        <p:nvSpPr>
          <p:cNvPr id="9" name="TextBox 8"/>
          <p:cNvSpPr txBox="1"/>
          <p:nvPr/>
        </p:nvSpPr>
        <p:spPr>
          <a:xfrm>
            <a:off x="5410200" y="6298168"/>
            <a:ext cx="3478481" cy="307777"/>
          </a:xfrm>
          <a:prstGeom prst="rect">
            <a:avLst/>
          </a:prstGeom>
          <a:noFill/>
        </p:spPr>
        <p:txBody>
          <a:bodyPr wrap="square" rtlCol="0">
            <a:spAutoFit/>
          </a:bodyPr>
          <a:lstStyle/>
          <a:p>
            <a:r>
              <a:rPr lang="en-US" sz="1400" dirty="0" smtClean="0">
                <a:latin typeface="+mn-lt"/>
              </a:rPr>
              <a:t>Tafere </a:t>
            </a:r>
            <a:r>
              <a:rPr lang="en-US" sz="1400" dirty="0" smtClean="0">
                <a:latin typeface="+mn-lt"/>
              </a:rPr>
              <a:t>, Barrett, Lentz and Taddesse. 2014</a:t>
            </a:r>
            <a:endParaRPr lang="en-US" sz="1400" dirty="0">
              <a:latin typeface="+mn-lt"/>
            </a:endParaRPr>
          </a:p>
        </p:txBody>
      </p:sp>
    </p:spTree>
    <p:extLst>
      <p:ext uri="{BB962C8B-B14F-4D97-AF65-F5344CB8AC3E}">
        <p14:creationId xmlns:p14="http://schemas.microsoft.com/office/powerpoint/2010/main" val="141039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9393"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t>
            </a:r>
            <a:endParaRPr lang="en-US" sz="2400">
              <a:latin typeface="Times New Roman" pitchFamily="18" charset="0"/>
            </a:endParaRPr>
          </a:p>
        </p:txBody>
      </p:sp>
      <p:sp>
        <p:nvSpPr>
          <p:cNvPr id="59395" name="TextBox 6"/>
          <p:cNvSpPr txBox="1">
            <a:spLocks noChangeArrowheads="1"/>
          </p:cNvSpPr>
          <p:nvPr/>
        </p:nvSpPr>
        <p:spPr bwMode="auto">
          <a:xfrm>
            <a:off x="457200" y="152400"/>
            <a:ext cx="8382000" cy="5016758"/>
          </a:xfrm>
          <a:prstGeom prst="rect">
            <a:avLst/>
          </a:prstGeom>
          <a:noFill/>
          <a:ln w="9525">
            <a:noFill/>
            <a:miter lim="800000"/>
            <a:headEnd/>
            <a:tailEnd/>
          </a:ln>
        </p:spPr>
        <p:txBody>
          <a:bodyPr wrap="square">
            <a:spAutoFit/>
          </a:bodyPr>
          <a:lstStyle/>
          <a:p>
            <a:r>
              <a:rPr lang="en-US" sz="3200" b="1" dirty="0" smtClean="0">
                <a:solidFill>
                  <a:schemeClr val="bg1"/>
                </a:solidFill>
                <a:latin typeface="Calibri" pitchFamily="34" charset="0"/>
              </a:rPr>
              <a:t>Although IBLI offers incomplete coverage against herd loss and will not help all people, uptake is solid </a:t>
            </a:r>
            <a:r>
              <a:rPr lang="en-US" sz="3200" b="1" smtClean="0">
                <a:solidFill>
                  <a:schemeClr val="bg1"/>
                </a:solidFill>
                <a:latin typeface="Calibri" pitchFamily="34" charset="0"/>
              </a:rPr>
              <a:t>and privately-provided IBLI </a:t>
            </a:r>
            <a:r>
              <a:rPr lang="en-US" sz="3200" b="1" dirty="0" smtClean="0">
                <a:solidFill>
                  <a:schemeClr val="bg1"/>
                </a:solidFill>
                <a:latin typeface="Calibri" pitchFamily="34" charset="0"/>
              </a:rPr>
              <a:t>has clear favorable impacts on purchasers. </a:t>
            </a:r>
          </a:p>
          <a:p>
            <a:endParaRPr lang="en-US" sz="3200" b="1" dirty="0" smtClean="0">
              <a:solidFill>
                <a:schemeClr val="bg1"/>
              </a:solidFill>
              <a:latin typeface="Calibri" pitchFamily="34" charset="0"/>
            </a:endParaRPr>
          </a:p>
          <a:p>
            <a:endParaRPr lang="en-US" sz="3200" b="1" dirty="0" smtClean="0">
              <a:solidFill>
                <a:schemeClr val="bg1"/>
              </a:solidFill>
              <a:latin typeface="Calibri" pitchFamily="34" charset="0"/>
            </a:endParaRPr>
          </a:p>
          <a:p>
            <a:endParaRPr lang="en-US" sz="3200" b="1" dirty="0">
              <a:solidFill>
                <a:schemeClr val="bg1"/>
              </a:solidFill>
              <a:latin typeface="Calibri" pitchFamily="34" charset="0"/>
            </a:endParaRPr>
          </a:p>
          <a:p>
            <a:r>
              <a:rPr lang="en-US" sz="3200" b="1" dirty="0" smtClean="0">
                <a:solidFill>
                  <a:schemeClr val="bg1"/>
                </a:solidFill>
                <a:latin typeface="Calibri" pitchFamily="34" charset="0"/>
              </a:rPr>
              <a:t>IBLI offers a </a:t>
            </a:r>
            <a:r>
              <a:rPr lang="en-US" sz="3200" b="1" dirty="0">
                <a:solidFill>
                  <a:schemeClr val="bg1"/>
                </a:solidFill>
                <a:latin typeface="Calibri" pitchFamily="34" charset="0"/>
              </a:rPr>
              <a:t>promising option for addressing </a:t>
            </a:r>
            <a:r>
              <a:rPr lang="en-US" sz="3200" b="1" dirty="0" smtClean="0">
                <a:solidFill>
                  <a:schemeClr val="bg1"/>
                </a:solidFill>
                <a:latin typeface="Calibri" pitchFamily="34" charset="0"/>
              </a:rPr>
              <a:t>poverty traps that arise from catastrophic drought risk  … and impacts/$ &gt; cash transfers</a:t>
            </a:r>
            <a:endParaRPr lang="en-US" sz="3200" b="1" dirty="0">
              <a:solidFill>
                <a:schemeClr val="bg1"/>
              </a:solidFill>
              <a:latin typeface="Calibri" pitchFamily="34" charset="0"/>
            </a:endParaRPr>
          </a:p>
        </p:txBody>
      </p:sp>
      <p:sp>
        <p:nvSpPr>
          <p:cNvPr id="59396" name="TextBox 7"/>
          <p:cNvSpPr txBox="1">
            <a:spLocks noChangeArrowheads="1"/>
          </p:cNvSpPr>
          <p:nvPr/>
        </p:nvSpPr>
        <p:spPr bwMode="auto">
          <a:xfrm>
            <a:off x="120650" y="5715000"/>
            <a:ext cx="8909050" cy="584775"/>
          </a:xfrm>
          <a:prstGeom prst="rect">
            <a:avLst/>
          </a:prstGeom>
          <a:noFill/>
          <a:ln w="9525">
            <a:noFill/>
            <a:miter lim="800000"/>
            <a:headEnd/>
            <a:tailEnd/>
          </a:ln>
        </p:spPr>
        <p:txBody>
          <a:bodyPr wrap="square">
            <a:spAutoFit/>
          </a:bodyPr>
          <a:lstStyle/>
          <a:p>
            <a:r>
              <a:rPr lang="en-US" sz="3200" b="1" dirty="0">
                <a:solidFill>
                  <a:srgbClr val="FFFFFF"/>
                </a:solidFill>
                <a:latin typeface="Calibri" pitchFamily="34" charset="0"/>
              </a:rPr>
              <a:t>Thank you for your time, interest and comments!</a:t>
            </a:r>
          </a:p>
        </p:txBody>
      </p:sp>
      <p:sp>
        <p:nvSpPr>
          <p:cNvPr id="6" name="Rectangle 5"/>
          <p:cNvSpPr/>
          <p:nvPr/>
        </p:nvSpPr>
        <p:spPr>
          <a:xfrm>
            <a:off x="-9525" y="6381750"/>
            <a:ext cx="9144000" cy="461963"/>
          </a:xfrm>
          <a:prstGeom prst="rect">
            <a:avLst/>
          </a:prstGeom>
        </p:spPr>
        <p:txBody>
          <a:bodyPr>
            <a:spAutoFit/>
          </a:bodyPr>
          <a:lstStyle/>
          <a:p>
            <a:pPr marL="609600" indent="-609600" algn="ctr">
              <a:spcBef>
                <a:spcPct val="50000"/>
              </a:spcBef>
              <a:spcAft>
                <a:spcPts val="600"/>
              </a:spcAft>
              <a:defRPr/>
            </a:pPr>
            <a:r>
              <a:rPr lang="en-US" sz="2400" b="1" dirty="0">
                <a:solidFill>
                  <a:schemeClr val="bg1"/>
                </a:solidFill>
                <a:latin typeface="+mn-lt"/>
              </a:rPr>
              <a:t>For more information visit </a:t>
            </a:r>
            <a:r>
              <a:rPr lang="en-US" sz="2400" b="1" dirty="0" smtClean="0">
                <a:solidFill>
                  <a:srgbClr val="FFFF00"/>
                </a:solidFill>
                <a:latin typeface="+mn-lt"/>
              </a:rPr>
              <a:t>www.ilri.org/ibli/</a:t>
            </a:r>
            <a:r>
              <a:rPr lang="en-US" sz="2400" b="1" dirty="0" smtClean="0">
                <a:solidFill>
                  <a:schemeClr val="bg1"/>
                </a:solidFill>
                <a:latin typeface="+mn-lt"/>
              </a:rPr>
              <a:t> </a:t>
            </a:r>
            <a:endParaRPr lang="en-US" sz="2400" b="1" dirty="0">
              <a:solidFill>
                <a:schemeClr val="bg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Motivation: </a:t>
            </a:r>
            <a:r>
              <a:rPr lang="en-US" sz="2800" b="1" dirty="0" smtClean="0">
                <a:solidFill>
                  <a:schemeClr val="bg1"/>
                </a:solidFill>
              </a:rPr>
              <a:t>Standard Responses to Drought</a:t>
            </a:r>
            <a:endParaRPr lang="en-US" sz="2800" b="1" i="1" dirty="0">
              <a:solidFill>
                <a:schemeClr val="bg1"/>
              </a:solidFill>
              <a:latin typeface="Calibri" pitchFamily="34" charset="0"/>
            </a:endParaRPr>
          </a:p>
        </p:txBody>
      </p:sp>
      <p:sp>
        <p:nvSpPr>
          <p:cNvPr id="10" name="TextBox 9"/>
          <p:cNvSpPr txBox="1"/>
          <p:nvPr/>
        </p:nvSpPr>
        <p:spPr>
          <a:xfrm>
            <a:off x="252844" y="1066800"/>
            <a:ext cx="8510155" cy="1692771"/>
          </a:xfrm>
          <a:prstGeom prst="rect">
            <a:avLst/>
          </a:prstGeom>
          <a:noFill/>
        </p:spPr>
        <p:txBody>
          <a:bodyPr wrap="square" rtlCol="0">
            <a:spAutoFit/>
          </a:bodyPr>
          <a:lstStyle/>
          <a:p>
            <a:r>
              <a:rPr lang="en-US" sz="2800" b="1" u="sng" dirty="0" smtClean="0">
                <a:latin typeface="Calibri" pitchFamily="34" charset="0"/>
              </a:rPr>
              <a:t>Standard responses to major drought shocks:</a:t>
            </a:r>
          </a:p>
          <a:p>
            <a:r>
              <a:rPr lang="en-US" sz="2400" b="1" dirty="0" smtClean="0">
                <a:latin typeface="Calibri" pitchFamily="34" charset="0"/>
              </a:rPr>
              <a:t>1) Post-drought restocking 		2) Food aid</a:t>
            </a:r>
          </a:p>
          <a:p>
            <a:r>
              <a:rPr lang="en-US" sz="2800" b="1" u="sng" dirty="0" smtClean="0">
                <a:latin typeface="Calibri" pitchFamily="34" charset="0"/>
              </a:rPr>
              <a:t>Key Problems: </a:t>
            </a:r>
          </a:p>
          <a:p>
            <a:pPr marL="457200" indent="-457200">
              <a:buFontTx/>
              <a:buChar char="-"/>
            </a:pPr>
            <a:r>
              <a:rPr lang="en-US" sz="2400" b="1" dirty="0" smtClean="0">
                <a:latin typeface="Calibri" pitchFamily="34" charset="0"/>
              </a:rPr>
              <a:t>Slow; Expensive; </a:t>
            </a:r>
            <a:r>
              <a:rPr lang="en-US" sz="2400" b="1" dirty="0" smtClean="0">
                <a:latin typeface="Calibri" pitchFamily="34" charset="0"/>
              </a:rPr>
              <a:t>Reinforce </a:t>
            </a:r>
            <a:r>
              <a:rPr lang="en-US" sz="2400" b="1" dirty="0" err="1" smtClean="0">
                <a:latin typeface="Calibri" pitchFamily="34" charset="0"/>
              </a:rPr>
              <a:t>sedentarization</a:t>
            </a:r>
            <a:endParaRPr lang="en-US" sz="2400" b="1" dirty="0" smtClean="0">
              <a:latin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460" y="2836140"/>
            <a:ext cx="5779079" cy="3852719"/>
          </a:xfrm>
          <a:prstGeom prst="rect">
            <a:avLst/>
          </a:prstGeom>
        </p:spPr>
      </p:pic>
    </p:spTree>
    <p:extLst>
      <p:ext uri="{BB962C8B-B14F-4D97-AF65-F5344CB8AC3E}">
        <p14:creationId xmlns:p14="http://schemas.microsoft.com/office/powerpoint/2010/main" val="31320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The Potential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1173956"/>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rPr>
              <a:t>Index </a:t>
            </a:r>
            <a:r>
              <a:rPr lang="en-US" sz="2400" b="1" dirty="0">
                <a:latin typeface="+mn-lt"/>
              </a:rPr>
              <a:t>insurance </a:t>
            </a:r>
            <a:r>
              <a:rPr lang="en-US" sz="2400" b="1" dirty="0" smtClean="0">
                <a:latin typeface="+mn-lt"/>
              </a:rPr>
              <a:t>is a variation on traditional insurance:</a:t>
            </a:r>
            <a:endParaRPr lang="en-US" sz="2400" b="1" dirty="0">
              <a:latin typeface="+mn-lt"/>
            </a:endParaRPr>
          </a:p>
          <a:p>
            <a:pPr marL="800100" lvl="1" indent="-342900" eaLnBrk="1" hangingPunct="1">
              <a:spcBef>
                <a:spcPts val="0"/>
              </a:spcBef>
              <a:spcAft>
                <a:spcPts val="600"/>
              </a:spcAft>
              <a:buFontTx/>
              <a:buChar char="-"/>
            </a:pPr>
            <a:r>
              <a:rPr lang="en-US" sz="2400" dirty="0" smtClean="0">
                <a:latin typeface="+mn-lt"/>
              </a:rPr>
              <a:t>Payments triggered immediately by an event</a:t>
            </a:r>
          </a:p>
          <a:p>
            <a:pPr marL="800100" lvl="1" indent="-342900" eaLnBrk="1" hangingPunct="1">
              <a:spcBef>
                <a:spcPts val="0"/>
              </a:spcBef>
              <a:spcAft>
                <a:spcPts val="600"/>
              </a:spcAft>
              <a:buFontTx/>
              <a:buChar char="-"/>
            </a:pPr>
            <a:r>
              <a:rPr lang="en-US" sz="2400" dirty="0" smtClean="0">
                <a:latin typeface="+mn-lt"/>
              </a:rPr>
              <a:t>Do </a:t>
            </a:r>
            <a:r>
              <a:rPr lang="en-US" sz="2400" i="1" u="sng" dirty="0" smtClean="0">
                <a:latin typeface="+mn-lt"/>
              </a:rPr>
              <a:t>not</a:t>
            </a:r>
            <a:r>
              <a:rPr lang="en-US" sz="2400" dirty="0" smtClean="0">
                <a:latin typeface="+mn-lt"/>
              </a:rPr>
              <a:t> insure individual losses.  </a:t>
            </a:r>
          </a:p>
          <a:p>
            <a:pPr marL="800100" lvl="1" indent="-342900" eaLnBrk="1" hangingPunct="1">
              <a:spcBef>
                <a:spcPts val="0"/>
              </a:spcBef>
              <a:spcAft>
                <a:spcPts val="600"/>
              </a:spcAft>
              <a:buFontTx/>
              <a:buChar char="-"/>
            </a:pPr>
            <a:endParaRPr lang="en-US" sz="2400" dirty="0" smtClean="0">
              <a:latin typeface="+mn-lt"/>
            </a:endParaRPr>
          </a:p>
          <a:p>
            <a:pPr marL="800100" lvl="1" indent="-342900" eaLnBrk="1" hangingPunct="1">
              <a:spcBef>
                <a:spcPts val="0"/>
              </a:spcBef>
              <a:spcAft>
                <a:spcPts val="600"/>
              </a:spcAft>
              <a:buFontTx/>
              <a:buChar char="-"/>
            </a:pPr>
            <a:r>
              <a:rPr lang="en-US" sz="2400" dirty="0" smtClean="0">
                <a:latin typeface="+mn-lt"/>
              </a:rPr>
              <a:t>Instead insure some “index” measure that is strongly correlated with individual losses. </a:t>
            </a:r>
          </a:p>
          <a:p>
            <a:pPr lvl="1" eaLnBrk="1" hangingPunct="1">
              <a:spcBef>
                <a:spcPts val="0"/>
              </a:spcBef>
              <a:spcAft>
                <a:spcPts val="600"/>
              </a:spcAft>
            </a:pPr>
            <a:r>
              <a:rPr lang="en-US" sz="2400" dirty="0" smtClean="0">
                <a:latin typeface="+mn-lt"/>
              </a:rPr>
              <a:t>	(Examples: rainfall, remotely sensed vegetation index, area 	average yield, area average herd mortality loss).  </a:t>
            </a:r>
          </a:p>
          <a:p>
            <a:pPr lvl="1" eaLnBrk="1" hangingPunct="1">
              <a:spcBef>
                <a:spcPts val="0"/>
              </a:spcBef>
              <a:spcAft>
                <a:spcPts val="600"/>
              </a:spcAft>
            </a:pPr>
            <a:endParaRPr lang="en-US" sz="2400" dirty="0" smtClean="0">
              <a:latin typeface="+mn-lt"/>
            </a:endParaRPr>
          </a:p>
          <a:p>
            <a:pPr marL="800100" lvl="1" indent="-342900" eaLnBrk="1" hangingPunct="1">
              <a:spcBef>
                <a:spcPts val="0"/>
              </a:spcBef>
              <a:spcAft>
                <a:spcPts val="600"/>
              </a:spcAft>
              <a:buFontTx/>
              <a:buChar char="-"/>
            </a:pPr>
            <a:r>
              <a:rPr lang="en-US" sz="2400" dirty="0" smtClean="0">
                <a:latin typeface="+mn-lt"/>
              </a:rPr>
              <a:t>Index needs to be:</a:t>
            </a:r>
          </a:p>
          <a:p>
            <a:pPr marL="1257300" lvl="2" indent="-342900">
              <a:spcBef>
                <a:spcPts val="0"/>
              </a:spcBef>
              <a:spcAft>
                <a:spcPts val="600"/>
              </a:spcAft>
              <a:buFontTx/>
              <a:buChar char="-"/>
            </a:pPr>
            <a:r>
              <a:rPr lang="en-US" sz="2400" dirty="0" smtClean="0">
                <a:latin typeface="+mn-lt"/>
              </a:rPr>
              <a:t>objectively verifiable</a:t>
            </a:r>
          </a:p>
          <a:p>
            <a:pPr marL="1257300" lvl="2" indent="-342900">
              <a:spcBef>
                <a:spcPts val="0"/>
              </a:spcBef>
              <a:spcAft>
                <a:spcPts val="600"/>
              </a:spcAft>
              <a:buFontTx/>
              <a:buChar char="-"/>
            </a:pPr>
            <a:r>
              <a:rPr lang="en-US" sz="2400" dirty="0" smtClean="0">
                <a:latin typeface="+mn-lt"/>
              </a:rPr>
              <a:t>available </a:t>
            </a:r>
            <a:r>
              <a:rPr lang="en-US" sz="2400" dirty="0">
                <a:latin typeface="+mn-lt"/>
              </a:rPr>
              <a:t>at low cost in real </a:t>
            </a:r>
            <a:r>
              <a:rPr lang="en-US" sz="2400" dirty="0" smtClean="0">
                <a:latin typeface="+mn-lt"/>
              </a:rPr>
              <a:t>time</a:t>
            </a:r>
          </a:p>
          <a:p>
            <a:pPr marL="1257300" lvl="2" indent="-342900">
              <a:spcBef>
                <a:spcPts val="0"/>
              </a:spcBef>
              <a:spcAft>
                <a:spcPts val="600"/>
              </a:spcAft>
              <a:buFontTx/>
              <a:buChar char="-"/>
            </a:pPr>
            <a:r>
              <a:rPr lang="en-US" sz="2400" dirty="0" smtClean="0">
                <a:latin typeface="+mn-lt"/>
              </a:rPr>
              <a:t>not </a:t>
            </a:r>
            <a:r>
              <a:rPr lang="en-US" sz="2400" dirty="0" err="1">
                <a:latin typeface="+mn-lt"/>
              </a:rPr>
              <a:t>manipulable</a:t>
            </a:r>
            <a:r>
              <a:rPr lang="en-US" sz="2400" dirty="0">
                <a:latin typeface="+mn-lt"/>
              </a:rPr>
              <a:t> by either party to the </a:t>
            </a:r>
            <a:r>
              <a:rPr lang="en-US" sz="2400" dirty="0" smtClean="0">
                <a:latin typeface="+mn-lt"/>
              </a:rPr>
              <a:t>contract</a:t>
            </a:r>
          </a:p>
        </p:txBody>
      </p:sp>
    </p:spTree>
    <p:extLst>
      <p:ext uri="{BB962C8B-B14F-4D97-AF65-F5344CB8AC3E}">
        <p14:creationId xmlns:p14="http://schemas.microsoft.com/office/powerpoint/2010/main" val="2210253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The Potential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rPr>
              <a:t>Index </a:t>
            </a:r>
            <a:r>
              <a:rPr lang="en-US" sz="2400" b="1" dirty="0">
                <a:latin typeface="+mn-lt"/>
              </a:rPr>
              <a:t>insurance </a:t>
            </a:r>
            <a:r>
              <a:rPr lang="en-US" sz="2400" b="1" dirty="0" smtClean="0">
                <a:latin typeface="+mn-lt"/>
              </a:rPr>
              <a:t>can obviate the </a:t>
            </a:r>
            <a:r>
              <a:rPr lang="en-US" sz="2400" b="1" dirty="0">
                <a:latin typeface="+mn-lt"/>
              </a:rPr>
              <a:t>problems that make individual insurance unprofitable for small, remote clients:</a:t>
            </a:r>
          </a:p>
          <a:p>
            <a:pPr lvl="1" eaLnBrk="1" hangingPunct="1">
              <a:spcBef>
                <a:spcPts val="0"/>
              </a:spcBef>
              <a:spcAft>
                <a:spcPts val="600"/>
              </a:spcAft>
            </a:pPr>
            <a:r>
              <a:rPr lang="en-US" sz="2400" dirty="0" smtClean="0">
                <a:latin typeface="+mn-lt"/>
              </a:rPr>
              <a:t>- No </a:t>
            </a:r>
            <a:r>
              <a:rPr lang="en-US" sz="2400" dirty="0">
                <a:latin typeface="+mn-lt"/>
              </a:rPr>
              <a:t>transactions costs of measuring individual losses</a:t>
            </a:r>
          </a:p>
          <a:p>
            <a:pPr lvl="1" eaLnBrk="1" hangingPunct="1">
              <a:spcBef>
                <a:spcPts val="0"/>
              </a:spcBef>
              <a:spcAft>
                <a:spcPts val="600"/>
              </a:spcAft>
            </a:pPr>
            <a:r>
              <a:rPr lang="en-US" sz="2400" dirty="0" smtClean="0">
                <a:latin typeface="+mn-lt"/>
              </a:rPr>
              <a:t>- Preserves </a:t>
            </a:r>
            <a:r>
              <a:rPr lang="en-US" sz="2400" dirty="0">
                <a:latin typeface="+mn-lt"/>
              </a:rPr>
              <a:t>effort incentives (no moral hazard) as no single individual can influence </a:t>
            </a:r>
            <a:r>
              <a:rPr lang="en-US" sz="2400" dirty="0" smtClean="0">
                <a:latin typeface="+mn-lt"/>
              </a:rPr>
              <a:t>index</a:t>
            </a:r>
            <a:endParaRPr lang="en-US" sz="2400" dirty="0">
              <a:latin typeface="+mn-lt"/>
            </a:endParaRPr>
          </a:p>
          <a:p>
            <a:pPr lvl="1" eaLnBrk="1" hangingPunct="1">
              <a:spcBef>
                <a:spcPts val="0"/>
              </a:spcBef>
              <a:spcAft>
                <a:spcPts val="600"/>
              </a:spcAft>
            </a:pPr>
            <a:r>
              <a:rPr lang="en-US" sz="2400" dirty="0" smtClean="0">
                <a:latin typeface="+mn-lt"/>
              </a:rPr>
              <a:t>- Adverse </a:t>
            </a:r>
            <a:r>
              <a:rPr lang="en-US" sz="2400" dirty="0">
                <a:latin typeface="+mn-lt"/>
              </a:rPr>
              <a:t>selection does not matter as payouts do not depend on the riskiness of those who buy the insurance</a:t>
            </a:r>
          </a:p>
          <a:p>
            <a:pPr eaLnBrk="1" hangingPunct="1">
              <a:spcBef>
                <a:spcPts val="600"/>
              </a:spcBef>
              <a:spcAft>
                <a:spcPts val="600"/>
              </a:spcAft>
            </a:pPr>
            <a:r>
              <a:rPr lang="en-US" sz="2400" b="1" dirty="0">
                <a:latin typeface="+mn-lt"/>
              </a:rPr>
              <a:t>Index insurance </a:t>
            </a:r>
            <a:r>
              <a:rPr lang="en-US" sz="2400" b="1" dirty="0" smtClean="0">
                <a:latin typeface="+mn-lt"/>
              </a:rPr>
              <a:t>can perhaps </a:t>
            </a:r>
            <a:r>
              <a:rPr lang="en-US" sz="2400" b="1" dirty="0">
                <a:latin typeface="+mn-lt"/>
              </a:rPr>
              <a:t>create </a:t>
            </a:r>
            <a:r>
              <a:rPr lang="en-US" sz="2400" b="1" dirty="0" smtClean="0">
                <a:latin typeface="+mn-lt"/>
              </a:rPr>
              <a:t>a timely, commercially-provided, financially sustainable, self-targeting safety </a:t>
            </a:r>
            <a:r>
              <a:rPr lang="en-US" sz="2400" b="1" dirty="0">
                <a:latin typeface="+mn-lt"/>
              </a:rPr>
              <a:t>net to </a:t>
            </a:r>
            <a:r>
              <a:rPr lang="en-US" sz="2400" b="1" dirty="0" smtClean="0">
                <a:latin typeface="+mn-lt"/>
              </a:rPr>
              <a:t>protect pastoralists against catastrophic drought shocks. </a:t>
            </a:r>
          </a:p>
          <a:p>
            <a:pPr eaLnBrk="1" hangingPunct="1">
              <a:spcBef>
                <a:spcPts val="1200"/>
              </a:spcBef>
              <a:spcAft>
                <a:spcPts val="600"/>
              </a:spcAft>
            </a:pPr>
            <a:r>
              <a:rPr lang="en-US" sz="2400" b="1" dirty="0" smtClean="0">
                <a:latin typeface="+mn-lt"/>
              </a:rPr>
              <a:t>Could also accelerate herd recovery, altering herd dynamics and averting system collapse if drought frequency increases. </a:t>
            </a:r>
            <a:endParaRPr lang="en-US" sz="2400" b="1" dirty="0"/>
          </a:p>
        </p:txBody>
      </p:sp>
    </p:spTree>
    <p:extLst>
      <p:ext uri="{BB962C8B-B14F-4D97-AF65-F5344CB8AC3E}">
        <p14:creationId xmlns:p14="http://schemas.microsoft.com/office/powerpoint/2010/main" val="1953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The Major Challenges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marL="457200" indent="-514350">
              <a:spcBef>
                <a:spcPts val="600"/>
              </a:spcBef>
              <a:spcAft>
                <a:spcPts val="1200"/>
              </a:spcAft>
              <a:buFont typeface="Times New Roman" pitchFamily="18" charset="0"/>
              <a:buAutoNum type="arabicPeriod"/>
            </a:pPr>
            <a:r>
              <a:rPr lang="en-US" sz="2400" b="1" u="sng" dirty="0" smtClean="0">
                <a:latin typeface="+mn-lt"/>
              </a:rPr>
              <a:t>High quality data </a:t>
            </a:r>
            <a:r>
              <a:rPr lang="en-US" sz="2400" dirty="0" smtClean="0">
                <a:latin typeface="+mn-lt"/>
              </a:rPr>
              <a:t>(reliable, timely, non-</a:t>
            </a:r>
            <a:r>
              <a:rPr lang="en-US" sz="2400" dirty="0" err="1" smtClean="0">
                <a:latin typeface="+mn-lt"/>
              </a:rPr>
              <a:t>manipulable</a:t>
            </a:r>
            <a:r>
              <a:rPr lang="en-US" sz="2400" dirty="0" smtClean="0">
                <a:latin typeface="+mn-lt"/>
              </a:rPr>
              <a:t>, long-term) to design/price product and to determine payouts</a:t>
            </a:r>
          </a:p>
          <a:p>
            <a:pPr marL="457200" indent="-514350">
              <a:spcBef>
                <a:spcPts val="600"/>
              </a:spcBef>
              <a:spcAft>
                <a:spcPts val="1200"/>
              </a:spcAft>
              <a:buFont typeface="Times New Roman" pitchFamily="18" charset="0"/>
              <a:buAutoNum type="arabicPeriod"/>
            </a:pPr>
            <a:r>
              <a:rPr lang="en-US" sz="2400" b="1" u="sng" dirty="0" smtClean="0">
                <a:latin typeface="+mn-lt"/>
              </a:rPr>
              <a:t>Minimize uncovered basis risk </a:t>
            </a:r>
            <a:r>
              <a:rPr lang="en-US" sz="2400" dirty="0" smtClean="0">
                <a:latin typeface="+mn-lt"/>
              </a:rPr>
              <a:t>through product design. Is it insurance or a lottery ticket? The answer turns on basis risk.</a:t>
            </a:r>
          </a:p>
          <a:p>
            <a:pPr marL="457200" indent="-514350">
              <a:spcBef>
                <a:spcPts val="600"/>
              </a:spcBef>
              <a:spcAft>
                <a:spcPts val="1200"/>
              </a:spcAft>
              <a:buFont typeface="Times New Roman" pitchFamily="18" charset="0"/>
              <a:buAutoNum type="arabicPeriod"/>
            </a:pPr>
            <a:r>
              <a:rPr lang="en-US" sz="2400" b="1" u="sng" dirty="0" smtClean="0">
                <a:latin typeface="+mn-lt"/>
              </a:rPr>
              <a:t>Innovation incentives </a:t>
            </a:r>
            <a:r>
              <a:rPr lang="en-US" sz="2400" dirty="0" smtClean="0">
                <a:latin typeface="+mn-lt"/>
              </a:rPr>
              <a:t>for insurers/reinsurers to design and market a new product and global market to support it</a:t>
            </a:r>
          </a:p>
          <a:p>
            <a:pPr marL="457200" indent="-514350">
              <a:spcBef>
                <a:spcPts val="600"/>
              </a:spcBef>
              <a:spcAft>
                <a:spcPts val="1200"/>
              </a:spcAft>
              <a:buFont typeface="Times New Roman" pitchFamily="18" charset="0"/>
              <a:buAutoNum type="arabicPeriod"/>
            </a:pPr>
            <a:r>
              <a:rPr lang="en-US" sz="2400" b="1" u="sng" dirty="0" smtClean="0">
                <a:latin typeface="+mn-lt"/>
              </a:rPr>
              <a:t>Establish informed effective demand</a:t>
            </a:r>
            <a:r>
              <a:rPr lang="en-US" sz="2400" dirty="0" smtClean="0">
                <a:latin typeface="+mn-lt"/>
              </a:rPr>
              <a:t>, especially among a clientele with little experience with </a:t>
            </a:r>
            <a:r>
              <a:rPr lang="en-US" sz="2400" i="1" dirty="0" smtClean="0">
                <a:latin typeface="+mn-lt"/>
              </a:rPr>
              <a:t>any</a:t>
            </a:r>
            <a:r>
              <a:rPr lang="en-US" sz="2400" dirty="0" smtClean="0">
                <a:latin typeface="+mn-lt"/>
              </a:rPr>
              <a:t> insurance, much less a complex index-based insurance product</a:t>
            </a:r>
          </a:p>
          <a:p>
            <a:pPr marL="457200" indent="-514350">
              <a:spcBef>
                <a:spcPts val="600"/>
              </a:spcBef>
              <a:spcAft>
                <a:spcPts val="1200"/>
              </a:spcAft>
              <a:buFont typeface="Times New Roman" pitchFamily="18" charset="0"/>
              <a:buAutoNum type="arabicPeriod"/>
            </a:pPr>
            <a:r>
              <a:rPr lang="en-US" sz="2400" b="1" u="sng" dirty="0" smtClean="0">
                <a:latin typeface="+mn-lt"/>
              </a:rPr>
              <a:t>Low cost delivery mechanism </a:t>
            </a:r>
            <a:r>
              <a:rPr lang="en-US" sz="2400" dirty="0" smtClean="0">
                <a:latin typeface="+mn-lt"/>
              </a:rPr>
              <a:t>for making insurance available for numerous small and medium scale producers </a:t>
            </a:r>
            <a:endParaRPr lang="en-US" sz="2400" dirty="0">
              <a:latin typeface="+mn-lt"/>
            </a:endParaRPr>
          </a:p>
        </p:txBody>
      </p:sp>
    </p:spTree>
    <p:extLst>
      <p:ext uri="{BB962C8B-B14F-4D97-AF65-F5344CB8AC3E}">
        <p14:creationId xmlns:p14="http://schemas.microsoft.com/office/powerpoint/2010/main" val="105405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Index-Based Livestock Insurance: Design</a:t>
            </a:r>
            <a:endParaRPr lang="en-US" sz="2800" b="1" i="1" dirty="0">
              <a:solidFill>
                <a:schemeClr val="bg1"/>
              </a:solidFill>
              <a:latin typeface="Calibri" pitchFamily="34" charset="0"/>
            </a:endParaRPr>
          </a:p>
        </p:txBody>
      </p:sp>
      <mc:AlternateContent xmlns:mc="http://schemas.openxmlformats.org/markup-compatibility/2006">
        <mc:Choice xmlns:a14="http://schemas.microsoft.com/office/drawing/2010/main" Requires="a14">
          <p:sp>
            <p:nvSpPr>
              <p:cNvPr id="15" name="TextBox 14"/>
              <p:cNvSpPr txBox="1"/>
              <p:nvPr/>
            </p:nvSpPr>
            <p:spPr>
              <a:xfrm>
                <a:off x="238125" y="1143000"/>
                <a:ext cx="8686800" cy="2994281"/>
              </a:xfrm>
              <a:prstGeom prst="rect">
                <a:avLst/>
              </a:prstGeom>
              <a:noFill/>
            </p:spPr>
            <p:txBody>
              <a:bodyPr wrap="square" tIns="91440" bIns="91440" rtlCol="0">
                <a:spAutoFit/>
              </a:bodyPr>
              <a:lstStyle/>
              <a:p>
                <a:r>
                  <a:rPr lang="en-US" sz="2000" b="1" dirty="0" smtClean="0">
                    <a:latin typeface="+mn-lt"/>
                  </a:rPr>
                  <a:t>The signal: </a:t>
                </a:r>
                <a:r>
                  <a:rPr lang="en-US" sz="2000" dirty="0" smtClean="0">
                    <a:latin typeface="+mn-lt"/>
                  </a:rPr>
                  <a:t>Normalized Difference Vegetation Index (NDVI) collected by satellite</a:t>
                </a:r>
              </a:p>
              <a:p>
                <a:pPr marL="285750" indent="-285750">
                  <a:buFont typeface="Arial" panose="020B0604020202020204" pitchFamily="34" charset="0"/>
                  <a:buChar char="•"/>
                </a:pPr>
                <a:endParaRPr lang="en-US" sz="2000" dirty="0" smtClean="0">
                  <a:latin typeface="+mn-lt"/>
                </a:endParaRPr>
              </a:p>
              <a:p>
                <a:r>
                  <a:rPr lang="en-US" sz="2000" b="1" dirty="0" smtClean="0">
                    <a:latin typeface="+mn-lt"/>
                  </a:rPr>
                  <a:t>Response function</a:t>
                </a:r>
                <a:r>
                  <a:rPr lang="en-US" sz="2000" dirty="0" smtClean="0">
                    <a:latin typeface="+mn-lt"/>
                  </a:rPr>
                  <a:t>: </a:t>
                </a:r>
                <a:r>
                  <a:rPr lang="en-US" sz="2000" dirty="0" smtClean="0">
                    <a:latin typeface="+mn-lt"/>
                  </a:rPr>
                  <a:t>In northern Kenya, regress </a:t>
                </a:r>
                <a:r>
                  <a:rPr lang="en-US" sz="2000" dirty="0" smtClean="0">
                    <a:latin typeface="+mn-lt"/>
                  </a:rPr>
                  <a:t>historic livestock mortality onto transforms of historic cumulative standardized NDVI (</a:t>
                </a:r>
                <a:r>
                  <a:rPr lang="en-US" sz="2000" i="1" dirty="0" err="1" smtClean="0">
                    <a:latin typeface="+mn-lt"/>
                  </a:rPr>
                  <a:t>Czndvi</a:t>
                </a:r>
                <a:r>
                  <a:rPr lang="en-US" sz="2000" dirty="0" smtClean="0">
                    <a:latin typeface="+mn-lt"/>
                  </a:rPr>
                  <a:t>) data. In </a:t>
                </a:r>
                <a:r>
                  <a:rPr lang="en-US" sz="2000" dirty="0" err="1" smtClean="0">
                    <a:latin typeface="+mn-lt"/>
                  </a:rPr>
                  <a:t>Borana</a:t>
                </a:r>
                <a:r>
                  <a:rPr lang="en-US" sz="2000" dirty="0" smtClean="0">
                    <a:latin typeface="+mn-lt"/>
                  </a:rPr>
                  <a:t>, just NDVI. Designed to minimize household-level basis risk. </a:t>
                </a:r>
              </a:p>
              <a:p>
                <a:pPr marL="285750" indent="-285750">
                  <a:buFont typeface="Arial" panose="020B0604020202020204" pitchFamily="34" charset="0"/>
                  <a:buChar char="•"/>
                </a:pPr>
                <a:endParaRPr lang="en-US" sz="2000" dirty="0" smtClean="0">
                  <a:latin typeface="+mn-lt"/>
                </a:endParaRPr>
              </a:p>
              <a:p>
                <a:r>
                  <a:rPr lang="en-US" sz="2000" b="1" dirty="0" smtClean="0">
                    <a:latin typeface="+mn-lt"/>
                  </a:rPr>
                  <a:t>Indemnity payments: </a:t>
                </a:r>
                <a:r>
                  <a:rPr lang="en-US" sz="2000" dirty="0" smtClean="0">
                    <a:latin typeface="+mn-lt"/>
                  </a:rPr>
                  <a:t>In Kenya, predicted </a:t>
                </a:r>
                <a:r>
                  <a:rPr lang="en-US" sz="2000" dirty="0">
                    <a:latin typeface="+mn-lt"/>
                  </a:rPr>
                  <a:t>livestock mortality </a:t>
                </a:r>
                <a:r>
                  <a:rPr lang="en-US" sz="2000" dirty="0" smtClean="0">
                    <a:latin typeface="+mn-lt"/>
                  </a:rPr>
                  <a:t>&gt;15% according to:</a:t>
                </a:r>
              </a:p>
              <a:p>
                <a:pPr marL="285750" indent="-285750">
                  <a:buFont typeface="Arial" panose="020B0604020202020204" pitchFamily="34" charset="0"/>
                  <a:buChar char="•"/>
                </a:pPr>
                <a:endParaRPr lang="en-US" sz="2000" dirty="0" smtClean="0">
                  <a:latin typeface="+mn-lt"/>
                </a:endParaRPr>
              </a:p>
              <a:p>
                <a:pPr algn="ctr"/>
                <a:r>
                  <a:rPr lang="en-US" sz="2000" dirty="0" smtClean="0">
                    <a:latin typeface="+mn-lt"/>
                  </a:rPr>
                  <a:t> </a:t>
                </a:r>
                <a14:m>
                  <m:oMath xmlns:m="http://schemas.openxmlformats.org/officeDocument/2006/math">
                    <m:r>
                      <a:rPr lang="en-US" sz="2000" i="1">
                        <a:latin typeface="Cambria Math"/>
                      </a:rPr>
                      <m:t>𝑚𝑎𝑥</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𝑖𝑛𝑑𝑒𝑥</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a:rPr>
                                  <m:t>𝐿</m:t>
                                </m:r>
                              </m:e>
                            </m:acc>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𝜇</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)−0.15, 0 </m:t>
                        </m:r>
                      </m:e>
                    </m:d>
                    <m:r>
                      <a:rPr lang="en-US" sz="2000" b="0" i="1" smtClean="0">
                        <a:latin typeface="Cambria Math"/>
                      </a:rPr>
                      <m:t>∗</m:t>
                    </m:r>
                    <m:r>
                      <a:rPr lang="en-US" sz="2000" b="0" i="1" smtClean="0">
                        <a:latin typeface="Cambria Math"/>
                      </a:rPr>
                      <m:t>𝑣𝑎𝑙𝑢𝑒</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𝑙𝑖𝑣𝑒𝑠𝑡𝑜𝑐𝑘</m:t>
                    </m:r>
                    <m:r>
                      <a:rPr lang="en-US" sz="2000" b="0" i="1" smtClean="0">
                        <a:latin typeface="Cambria Math"/>
                      </a:rPr>
                      <m:t> </m:t>
                    </m:r>
                    <m:r>
                      <a:rPr lang="en-US" sz="2000" b="0" i="1" smtClean="0">
                        <a:latin typeface="Cambria Math"/>
                      </a:rPr>
                      <m:t>𝑖𝑛𝑠𝑢𝑟𝑒𝑑</m:t>
                    </m:r>
                  </m:oMath>
                </a14:m>
                <a:endParaRPr lang="en-US" sz="2000" dirty="0" smtClean="0">
                  <a:latin typeface="+mn-lt"/>
                </a:endParaRPr>
              </a:p>
            </p:txBody>
          </p:sp>
        </mc:Choice>
        <mc:Fallback>
          <p:sp>
            <p:nvSpPr>
              <p:cNvPr id="15" name="TextBox 14"/>
              <p:cNvSpPr txBox="1">
                <a:spLocks noRot="1" noChangeAspect="1" noMove="1" noResize="1" noEditPoints="1" noAdjustHandles="1" noChangeArrowheads="1" noChangeShapeType="1" noTextEdit="1"/>
              </p:cNvSpPr>
              <p:nvPr/>
            </p:nvSpPr>
            <p:spPr>
              <a:xfrm>
                <a:off x="238125" y="1143000"/>
                <a:ext cx="8686800" cy="2994281"/>
              </a:xfrm>
              <a:prstGeom prst="rect">
                <a:avLst/>
              </a:prstGeom>
              <a:blipFill rotWithShape="0">
                <a:blip r:embed="rId3"/>
                <a:stretch>
                  <a:fillRect l="-702"/>
                </a:stretch>
              </a:blipFill>
            </p:spPr>
            <p:txBody>
              <a:bodyPr/>
              <a:lstStyle/>
              <a:p>
                <a:r>
                  <a:rPr lang="en-US">
                    <a:noFill/>
                  </a:rPr>
                  <a:t> </a:t>
                </a:r>
              </a:p>
            </p:txBody>
          </p:sp>
        </mc:Fallback>
      </mc:AlternateContent>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8825" y="3976649"/>
            <a:ext cx="4671825" cy="2764432"/>
          </a:xfrm>
          <a:prstGeom prst="rect">
            <a:avLst/>
          </a:prstGeom>
          <a:solidFill>
            <a:schemeClr val="bg1"/>
          </a:solidFill>
          <a:extLst/>
        </p:spPr>
      </p:pic>
      <p:sp>
        <p:nvSpPr>
          <p:cNvPr id="17" name="Rectangle 16"/>
          <p:cNvSpPr/>
          <p:nvPr/>
        </p:nvSpPr>
        <p:spPr>
          <a:xfrm>
            <a:off x="198904" y="4381536"/>
            <a:ext cx="4139921" cy="1708160"/>
          </a:xfrm>
          <a:prstGeom prst="rect">
            <a:avLst/>
          </a:prstGeom>
        </p:spPr>
        <p:txBody>
          <a:bodyPr wrap="square">
            <a:spAutoFit/>
          </a:bodyPr>
          <a:lstStyle/>
          <a:p>
            <a:pPr>
              <a:spcAft>
                <a:spcPts val="600"/>
              </a:spcAft>
            </a:pPr>
            <a:r>
              <a:rPr lang="en-US" sz="2000" b="1" dirty="0" smtClean="0">
                <a:latin typeface="Calibri" panose="020F0502020204030204" pitchFamily="34" charset="0"/>
                <a:ea typeface="SimSun" panose="02010600030101010101" pitchFamily="2" charset="-122"/>
                <a:cs typeface="Arial" panose="020B0604020202020204" pitchFamily="34" charset="0"/>
              </a:rPr>
              <a:t>Temporal </a:t>
            </a:r>
            <a:r>
              <a:rPr lang="en-US" sz="2000" b="1" dirty="0">
                <a:latin typeface="Calibri" panose="020F0502020204030204" pitchFamily="34" charset="0"/>
                <a:ea typeface="SimSun" panose="02010600030101010101" pitchFamily="2" charset="-122"/>
                <a:cs typeface="Arial" panose="020B0604020202020204" pitchFamily="34" charset="0"/>
              </a:rPr>
              <a:t>Structure of IBLI </a:t>
            </a:r>
            <a:r>
              <a:rPr lang="en-US" sz="2000" b="1" dirty="0" smtClean="0">
                <a:latin typeface="Calibri" panose="020F0502020204030204" pitchFamily="34" charset="0"/>
                <a:ea typeface="SimSun" panose="02010600030101010101" pitchFamily="2" charset="-122"/>
                <a:cs typeface="Arial" panose="020B0604020202020204" pitchFamily="34" charset="0"/>
              </a:rPr>
              <a:t>contract:</a:t>
            </a:r>
          </a:p>
          <a:p>
            <a:pPr>
              <a:spcAft>
                <a:spcPts val="0"/>
              </a:spcAft>
            </a:pPr>
            <a:r>
              <a:rPr lang="en-US" sz="2000" dirty="0" smtClean="0">
                <a:latin typeface="Calibri" panose="020F0502020204030204" pitchFamily="34" charset="0"/>
                <a:ea typeface="SimSun" panose="02010600030101010101" pitchFamily="2" charset="-122"/>
                <a:cs typeface="Arial" panose="020B0604020202020204" pitchFamily="34" charset="0"/>
              </a:rPr>
              <a:t>12 month contract sold during 2-month sales </a:t>
            </a:r>
            <a:r>
              <a:rPr lang="en-US" sz="2000" dirty="0" smtClean="0">
                <a:effectLst/>
                <a:latin typeface="Calibri" panose="020F0502020204030204" pitchFamily="34" charset="0"/>
                <a:ea typeface="SimSun" panose="02010600030101010101" pitchFamily="2" charset="-122"/>
                <a:cs typeface="Arial" panose="020B0604020202020204" pitchFamily="34" charset="0"/>
              </a:rPr>
              <a:t>windows just prior to usual start of seasonal rains. Payouts March 1 and/or October 1.</a:t>
            </a:r>
            <a:endParaRPr lang="en-US" sz="20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10" name="TextBox 9"/>
          <p:cNvSpPr txBox="1"/>
          <p:nvPr/>
        </p:nvSpPr>
        <p:spPr>
          <a:xfrm>
            <a:off x="264412" y="6324600"/>
            <a:ext cx="2743200" cy="307777"/>
          </a:xfrm>
          <a:prstGeom prst="rect">
            <a:avLst/>
          </a:prstGeom>
          <a:noFill/>
        </p:spPr>
        <p:txBody>
          <a:bodyPr wrap="square" rtlCol="0">
            <a:spAutoFit/>
          </a:bodyPr>
          <a:lstStyle/>
          <a:p>
            <a:r>
              <a:rPr lang="en-US" sz="1400" dirty="0" smtClean="0">
                <a:latin typeface="+mn-lt"/>
              </a:rPr>
              <a:t>Chantarat et al. </a:t>
            </a:r>
            <a:r>
              <a:rPr lang="en-US" sz="1400" i="1" dirty="0" smtClean="0">
                <a:latin typeface="+mn-lt"/>
              </a:rPr>
              <a:t>JRI</a:t>
            </a:r>
            <a:r>
              <a:rPr lang="en-US" sz="1400" dirty="0" smtClean="0">
                <a:latin typeface="+mn-lt"/>
              </a:rPr>
              <a:t> 2013</a:t>
            </a:r>
            <a:endParaRPr lang="en-US" sz="1400" dirty="0">
              <a:latin typeface="+mn-lt"/>
            </a:endParaRPr>
          </a:p>
        </p:txBody>
      </p:sp>
    </p:spTree>
    <p:extLst>
      <p:ext uri="{BB962C8B-B14F-4D97-AF65-F5344CB8AC3E}">
        <p14:creationId xmlns:p14="http://schemas.microsoft.com/office/powerpoint/2010/main" val="29385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599" y="228600"/>
            <a:ext cx="8838671" cy="523220"/>
          </a:xfrm>
          <a:prstGeom prst="rect">
            <a:avLst/>
          </a:prstGeom>
          <a:noFill/>
          <a:ln w="9525">
            <a:noFill/>
            <a:miter lim="800000"/>
            <a:headEnd/>
            <a:tailEnd/>
          </a:ln>
        </p:spPr>
        <p:txBody>
          <a:bodyPr wrap="square">
            <a:spAutoFit/>
          </a:bodyPr>
          <a:lstStyle/>
          <a:p>
            <a:r>
              <a:rPr lang="en-US" sz="2800" b="1" dirty="0">
                <a:solidFill>
                  <a:schemeClr val="bg1"/>
                </a:solidFill>
              </a:rPr>
              <a:t> </a:t>
            </a:r>
            <a:r>
              <a:rPr lang="en-US" sz="2800" b="1" dirty="0" smtClean="0">
                <a:solidFill>
                  <a:schemeClr val="bg1"/>
                </a:solidFill>
              </a:rPr>
              <a:t>Index-Based Livestock Insurance: Implementation</a:t>
            </a:r>
            <a:endParaRPr lang="en-US" sz="2800" b="1" i="1" dirty="0">
              <a:solidFill>
                <a:schemeClr val="bg1"/>
              </a:solidFill>
              <a:latin typeface="Calibri" pitchFamily="34" charset="0"/>
            </a:endParaRPr>
          </a:p>
        </p:txBody>
      </p:sp>
      <p:sp>
        <p:nvSpPr>
          <p:cNvPr id="15" name="TextBox 14"/>
          <p:cNvSpPr txBox="1"/>
          <p:nvPr/>
        </p:nvSpPr>
        <p:spPr>
          <a:xfrm>
            <a:off x="238125" y="1143000"/>
            <a:ext cx="8686800" cy="5724644"/>
          </a:xfrm>
          <a:prstGeom prst="rect">
            <a:avLst/>
          </a:prstGeom>
          <a:noFill/>
        </p:spPr>
        <p:txBody>
          <a:bodyPr wrap="square" tIns="91440" bIns="91440" rtlCol="0">
            <a:spAutoFit/>
          </a:bodyPr>
          <a:lstStyle/>
          <a:p>
            <a:r>
              <a:rPr lang="en-US" sz="2000" b="1" dirty="0" smtClean="0">
                <a:latin typeface="+mn-lt"/>
              </a:rPr>
              <a:t>Commercial underwriters: </a:t>
            </a:r>
            <a:r>
              <a:rPr lang="en-US" sz="2000" dirty="0" smtClean="0">
                <a:latin typeface="+mn-lt"/>
              </a:rPr>
              <a:t>In Kenya: UAP, APA, Takaful. In Ethiopia: OIC</a:t>
            </a:r>
          </a:p>
          <a:p>
            <a:endParaRPr lang="en-US" sz="2000" b="1" dirty="0" smtClean="0">
              <a:latin typeface="+mn-lt"/>
            </a:endParaRPr>
          </a:p>
          <a:p>
            <a:r>
              <a:rPr lang="en-US" sz="2000" b="1" dirty="0" smtClean="0">
                <a:latin typeface="+mn-lt"/>
              </a:rPr>
              <a:t>International reinsurers: </a:t>
            </a:r>
            <a:r>
              <a:rPr lang="en-US" sz="2000" dirty="0" smtClean="0">
                <a:latin typeface="+mn-lt"/>
              </a:rPr>
              <a:t>Swiss Re, Africa Re</a:t>
            </a:r>
            <a:endParaRPr lang="en-US" sz="2000" dirty="0">
              <a:latin typeface="+mn-lt"/>
            </a:endParaRPr>
          </a:p>
          <a:p>
            <a:endParaRPr lang="en-US" sz="2000" dirty="0" smtClean="0">
              <a:latin typeface="+mn-lt"/>
            </a:endParaRPr>
          </a:p>
          <a:p>
            <a:r>
              <a:rPr lang="en-US" sz="2000" b="1" u="sng" dirty="0" smtClean="0">
                <a:latin typeface="+mn-lt"/>
              </a:rPr>
              <a:t>Lots</a:t>
            </a:r>
            <a:r>
              <a:rPr lang="en-US" sz="2000" dirty="0" smtClean="0">
                <a:latin typeface="+mn-lt"/>
              </a:rPr>
              <a:t> of implementation challenges</a:t>
            </a:r>
          </a:p>
          <a:p>
            <a:endParaRPr lang="en-US" sz="2000" dirty="0">
              <a:latin typeface="+mn-lt"/>
            </a:endParaRPr>
          </a:p>
          <a:p>
            <a:r>
              <a:rPr lang="en-US" sz="2000" dirty="0" smtClean="0">
                <a:latin typeface="+mn-lt"/>
              </a:rPr>
              <a:t>IBLI team developed extension/ </a:t>
            </a:r>
          </a:p>
          <a:p>
            <a:r>
              <a:rPr lang="en-US" sz="2000" dirty="0">
                <a:latin typeface="+mn-lt"/>
              </a:rPr>
              <a:t>f</a:t>
            </a:r>
            <a:r>
              <a:rPr lang="en-US" sz="2000" dirty="0" smtClean="0">
                <a:latin typeface="+mn-lt"/>
              </a:rPr>
              <a:t>inancial education programs to </a:t>
            </a:r>
          </a:p>
          <a:p>
            <a:r>
              <a:rPr lang="en-US" sz="2000" dirty="0" smtClean="0">
                <a:latin typeface="+mn-lt"/>
              </a:rPr>
              <a:t>(randomly) inform prospective buyers.</a:t>
            </a:r>
          </a:p>
          <a:p>
            <a:endParaRPr lang="en-US" sz="2000" dirty="0" smtClean="0">
              <a:latin typeface="+mn-lt"/>
            </a:endParaRPr>
          </a:p>
          <a:p>
            <a:r>
              <a:rPr lang="en-US" sz="2000" dirty="0" smtClean="0">
                <a:latin typeface="+mn-lt"/>
              </a:rPr>
              <a:t>IBLI team (randomly) distributed</a:t>
            </a:r>
          </a:p>
          <a:p>
            <a:r>
              <a:rPr lang="en-US" sz="2000" dirty="0" smtClean="0">
                <a:latin typeface="+mn-lt"/>
              </a:rPr>
              <a:t>discount coupons to induce uptake and</a:t>
            </a:r>
          </a:p>
          <a:p>
            <a:r>
              <a:rPr lang="en-US" sz="2000" dirty="0" smtClean="0">
                <a:latin typeface="+mn-lt"/>
              </a:rPr>
              <a:t>to establish price elasticity of demand.</a:t>
            </a:r>
          </a:p>
          <a:p>
            <a:endParaRPr lang="en-US" sz="2000" dirty="0">
              <a:latin typeface="+mn-lt"/>
            </a:endParaRPr>
          </a:p>
          <a:p>
            <a:r>
              <a:rPr lang="en-US" sz="2000" dirty="0" smtClean="0">
                <a:latin typeface="+mn-lt"/>
              </a:rPr>
              <a:t>Payouts in Kenya in Oct 2011, Mar 2012,</a:t>
            </a:r>
          </a:p>
          <a:p>
            <a:r>
              <a:rPr lang="en-US" sz="2000" dirty="0" smtClean="0">
                <a:latin typeface="+mn-lt"/>
              </a:rPr>
              <a:t> March 2014</a:t>
            </a:r>
          </a:p>
          <a:p>
            <a:r>
              <a:rPr lang="en-US" sz="2000" dirty="0" smtClean="0">
                <a:latin typeface="+mn-lt"/>
              </a:rPr>
              <a:t>Payouts in Ethiopia in Nov 2014</a:t>
            </a:r>
            <a:endParaRPr lang="en-US" sz="2000" dirty="0">
              <a:latin typeface="+mn-lt"/>
            </a:endParaRPr>
          </a:p>
          <a:p>
            <a:endParaRPr lang="en-US" sz="2000" dirty="0" smtClean="0">
              <a:latin typeface="+mn-lt"/>
            </a:endParaRPr>
          </a:p>
        </p:txBody>
      </p:sp>
      <p:grpSp>
        <p:nvGrpSpPr>
          <p:cNvPr id="11" name="Group 10"/>
          <p:cNvGrpSpPr/>
          <p:nvPr/>
        </p:nvGrpSpPr>
        <p:grpSpPr>
          <a:xfrm>
            <a:off x="4489871" y="2331719"/>
            <a:ext cx="4467728" cy="4224784"/>
            <a:chOff x="6008079" y="2573114"/>
            <a:chExt cx="2149138" cy="2030657"/>
          </a:xfrm>
        </p:grpSpPr>
        <p:pic>
          <p:nvPicPr>
            <p:cNvPr id="12" name="Picture 2"/>
            <p:cNvPicPr>
              <a:picLocks noChangeAspect="1" noChangeArrowheads="1"/>
            </p:cNvPicPr>
            <p:nvPr/>
          </p:nvPicPr>
          <p:blipFill rotWithShape="1">
            <a:blip r:embed="rId3" cstate="print"/>
            <a:srcRect r="51288" b="11097"/>
            <a:stretch/>
          </p:blipFill>
          <p:spPr bwMode="auto">
            <a:xfrm>
              <a:off x="6009797" y="2573114"/>
              <a:ext cx="2147420" cy="2014658"/>
            </a:xfrm>
            <a:prstGeom prst="rect">
              <a:avLst/>
            </a:prstGeom>
            <a:noFill/>
            <a:ln w="9525">
              <a:noFill/>
              <a:miter lim="800000"/>
              <a:headEnd/>
              <a:tailEnd/>
            </a:ln>
          </p:spPr>
        </p:pic>
        <p:sp>
          <p:nvSpPr>
            <p:cNvPr id="14" name="Rectangle 13"/>
            <p:cNvSpPr/>
            <p:nvPr/>
          </p:nvSpPr>
          <p:spPr>
            <a:xfrm>
              <a:off x="6008079" y="2615181"/>
              <a:ext cx="2125988" cy="19885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spTree>
    <p:extLst>
      <p:ext uri="{BB962C8B-B14F-4D97-AF65-F5344CB8AC3E}">
        <p14:creationId xmlns:p14="http://schemas.microsoft.com/office/powerpoint/2010/main" val="552456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sp>
        <p:nvSpPr>
          <p:cNvPr id="6" name="Rectangle 5"/>
          <p:cNvSpPr/>
          <p:nvPr/>
        </p:nvSpPr>
        <p:spPr>
          <a:xfrm>
            <a:off x="76200" y="138115"/>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IBLI Pilots in Ethiopia and Kenya</a:t>
            </a:r>
            <a:endParaRPr lang="en-US" sz="2800" b="1" i="1" dirty="0">
              <a:solidFill>
                <a:schemeClr val="bg1"/>
              </a:solidFill>
              <a:latin typeface="Calibri" pitchFamily="34" charset="0"/>
            </a:endParaRPr>
          </a:p>
        </p:txBody>
      </p:sp>
      <p:sp>
        <p:nvSpPr>
          <p:cNvPr id="7" name="TextBox 6"/>
          <p:cNvSpPr txBox="1"/>
          <p:nvPr/>
        </p:nvSpPr>
        <p:spPr>
          <a:xfrm>
            <a:off x="731520" y="929642"/>
            <a:ext cx="7315200" cy="646331"/>
          </a:xfrm>
          <a:prstGeom prst="rect">
            <a:avLst/>
          </a:prstGeom>
          <a:noFill/>
        </p:spPr>
        <p:txBody>
          <a:bodyPr wrap="square" rtlCol="0">
            <a:spAutoFit/>
          </a:bodyPr>
          <a:lstStyle/>
          <a:p>
            <a:r>
              <a:rPr lang="en-US" b="1" dirty="0" smtClean="0"/>
              <a:t>IBLI products (surveys) launched in Marsabit, Kenya in Jan 2010 (Oct 2009) and in </a:t>
            </a:r>
            <a:r>
              <a:rPr lang="en-US" b="1" dirty="0" err="1" smtClean="0"/>
              <a:t>Borana</a:t>
            </a:r>
            <a:r>
              <a:rPr lang="en-US" b="1" dirty="0" smtClean="0"/>
              <a:t>, </a:t>
            </a:r>
            <a:r>
              <a:rPr lang="en-US" b="1" dirty="0"/>
              <a:t>Ethiopia, </a:t>
            </a:r>
            <a:r>
              <a:rPr lang="en-US" b="1" dirty="0" smtClean="0"/>
              <a:t>in Aug 2012 (Mar 2012). </a:t>
            </a:r>
            <a:endParaRPr lang="en-US" b="1"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8889"/>
          <a:stretch/>
        </p:blipFill>
        <p:spPr>
          <a:xfrm>
            <a:off x="716280" y="1511237"/>
            <a:ext cx="7280566" cy="4815642"/>
          </a:xfrm>
          <a:prstGeom prst="rect">
            <a:avLst/>
          </a:prstGeom>
        </p:spPr>
      </p:pic>
      <p:sp>
        <p:nvSpPr>
          <p:cNvPr id="9" name="TextBox 8"/>
          <p:cNvSpPr txBox="1"/>
          <p:nvPr/>
        </p:nvSpPr>
        <p:spPr>
          <a:xfrm>
            <a:off x="876300" y="6308960"/>
            <a:ext cx="7505700" cy="369332"/>
          </a:xfrm>
          <a:prstGeom prst="rect">
            <a:avLst/>
          </a:prstGeom>
          <a:noFill/>
        </p:spPr>
        <p:txBody>
          <a:bodyPr wrap="square" rtlCol="0">
            <a:spAutoFit/>
          </a:bodyPr>
          <a:lstStyle/>
          <a:p>
            <a:r>
              <a:rPr lang="en-US" b="1" dirty="0" smtClean="0"/>
              <a:t>Kenya sampling overlaid with HSNP coverage as research design.</a:t>
            </a:r>
            <a:endParaRPr lang="en-US" b="1" dirty="0"/>
          </a:p>
        </p:txBody>
      </p:sp>
    </p:spTree>
    <p:extLst>
      <p:ext uri="{BB962C8B-B14F-4D97-AF65-F5344CB8AC3E}">
        <p14:creationId xmlns:p14="http://schemas.microsoft.com/office/powerpoint/2010/main" val="1460359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2678</TotalTime>
  <Words>1875</Words>
  <Application>Microsoft Office PowerPoint</Application>
  <PresentationFormat>On-screen Show (4:3)</PresentationFormat>
  <Paragraphs>256</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ＭＳ Ｐゴシック</vt:lpstr>
      <vt:lpstr>SimSun</vt:lpstr>
      <vt:lpstr>SimSun</vt:lpstr>
      <vt:lpstr>Aharoni</vt:lpstr>
      <vt:lpstr>Arial</vt:lpstr>
      <vt:lpstr>Calibri</vt:lpstr>
      <vt:lpstr>Calisto MT</vt:lpstr>
      <vt:lpstr>Cambria Math</vt:lpstr>
      <vt:lpstr>Cordia New</vt:lpstr>
      <vt:lpstr>Times New Roman</vt:lpstr>
      <vt:lpstr>TimesLTStd-Roman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IBLI Performance Paper</dc:title>
  <dc:creator>Pin Chantarat</dc:creator>
  <cp:lastModifiedBy>Chris Barrett</cp:lastModifiedBy>
  <cp:revision>160</cp:revision>
  <dcterms:created xsi:type="dcterms:W3CDTF">2009-03-02T19:09:48Z</dcterms:created>
  <dcterms:modified xsi:type="dcterms:W3CDTF">2015-12-01T11:35:27Z</dcterms:modified>
</cp:coreProperties>
</file>